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</p:sldIdLst>
  <p:sldSz cx="18288000" cy="10287000"/>
  <p:notesSz cx="6858000" cy="9144000"/>
  <p:embeddedFontLst>
    <p:embeddedFont>
      <p:font typeface="RQND Pro" charset="1" panose="00000500000000000000"/>
      <p:regular r:id="rId35"/>
    </p:embeddedFont>
    <p:embeddedFont>
      <p:font typeface="Space Mono" charset="1" panose="02000509040000020004"/>
      <p:regular r:id="rId36"/>
    </p:embeddedFont>
    <p:embeddedFont>
      <p:font typeface="RQND Pro Medium" charset="1" panose="00000500000000000000"/>
      <p:regular r:id="rId37"/>
    </p:embeddedFont>
    <p:embeddedFont>
      <p:font typeface="Poppins Bold" charset="1" panose="00000800000000000000"/>
      <p:regular r:id="rId38"/>
    </p:embeddedFont>
    <p:embeddedFont>
      <p:font typeface="Poppins" charset="1" panose="00000500000000000000"/>
      <p:regular r:id="rId39"/>
    </p:embeddedFont>
    <p:embeddedFont>
      <p:font typeface="Poppins Italics" charset="1" panose="00000500000000000000"/>
      <p:regular r:id="rId4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Relationship Id="rId3" Target="../media/image22.png" Type="http://schemas.openxmlformats.org/officeDocument/2006/relationships/image"/><Relationship Id="rId4" Target="../media/image23.svg" Type="http://schemas.openxmlformats.org/officeDocument/2006/relationships/image"/><Relationship Id="rId5" Target="../media/image24.png" Type="http://schemas.openxmlformats.org/officeDocument/2006/relationships/image"/><Relationship Id="rId6" Target="../media/image25.svg" Type="http://schemas.openxmlformats.org/officeDocument/2006/relationships/image"/><Relationship Id="rId7" Target="../media/image20.png" Type="http://schemas.openxmlformats.org/officeDocument/2006/relationships/image"/><Relationship Id="rId8" Target="../media/image21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Relationship Id="rId3" Target="../media/image12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Relationship Id="rId3" Target="../media/image26.png" Type="http://schemas.openxmlformats.org/officeDocument/2006/relationships/image"/><Relationship Id="rId4" Target="../media/image27.sv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Relationship Id="rId3" Target="../media/image10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1.png" Type="http://schemas.openxmlformats.org/officeDocument/2006/relationships/image"/><Relationship Id="rId7" Target="../media/image28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Relationship Id="rId3" Target="../media/image10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1.png" Type="http://schemas.openxmlformats.org/officeDocument/2006/relationships/image"/><Relationship Id="rId7" Target="../media/image29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Relationship Id="rId3" Target="../media/image10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1.png" Type="http://schemas.openxmlformats.org/officeDocument/2006/relationships/image"/><Relationship Id="rId7" Target="../media/image30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Relationship Id="rId3" Target="../media/image10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1.png" Type="http://schemas.openxmlformats.org/officeDocument/2006/relationships/image"/><Relationship Id="rId7" Target="../media/image31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Relationship Id="rId3" Target="../media/image10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1.png" Type="http://schemas.openxmlformats.org/officeDocument/2006/relationships/image"/><Relationship Id="rId7" Target="../media/image32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Relationship Id="rId3" Target="../media/image13.png" Type="http://schemas.openxmlformats.org/officeDocument/2006/relationships/image"/><Relationship Id="rId4" Target="../media/image14.sv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Relationship Id="rId7" Target="../media/image15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15.png" Type="http://schemas.openxmlformats.org/officeDocument/2006/relationships/image"/><Relationship Id="rId6" Target="../media/image33.png" Type="http://schemas.openxmlformats.org/officeDocument/2006/relationships/image"/><Relationship Id="rId7" Target="../media/image34.png" Type="http://schemas.openxmlformats.org/officeDocument/2006/relationships/image"/><Relationship Id="rId8" Target="../media/image35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Relationship Id="rId3" Target="../media/image10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1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15.png" Type="http://schemas.openxmlformats.org/officeDocument/2006/relationships/image"/><Relationship Id="rId6" Target="../media/image34.png" Type="http://schemas.openxmlformats.org/officeDocument/2006/relationships/image"/><Relationship Id="rId7" Target="../media/image35.svg" Type="http://schemas.openxmlformats.org/officeDocument/2006/relationships/image"/><Relationship Id="rId8" Target="../media/image36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Relationship Id="rId3" Target="../media/image22.png" Type="http://schemas.openxmlformats.org/officeDocument/2006/relationships/image"/><Relationship Id="rId4" Target="../media/image23.svg" Type="http://schemas.openxmlformats.org/officeDocument/2006/relationships/image"/><Relationship Id="rId5" Target="../media/image24.png" Type="http://schemas.openxmlformats.org/officeDocument/2006/relationships/image"/><Relationship Id="rId6" Target="../media/image25.sv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Relationship Id="rId3" Target="../media/image26.png" Type="http://schemas.openxmlformats.org/officeDocument/2006/relationships/image"/><Relationship Id="rId4" Target="../media/image27.sv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Relationship Id="rId7" Target="../media/image37.png" Type="http://schemas.openxmlformats.org/officeDocument/2006/relationships/image"/><Relationship Id="rId8" Target="../media/image38.sv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Relationship Id="rId3" Target="../media/image26.png" Type="http://schemas.openxmlformats.org/officeDocument/2006/relationships/image"/><Relationship Id="rId4" Target="../media/image27.sv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Relationship Id="rId7" Target="../media/image37.png" Type="http://schemas.openxmlformats.org/officeDocument/2006/relationships/image"/><Relationship Id="rId8" Target="../media/image38.sv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Relationship Id="rId3" Target="../media/image26.png" Type="http://schemas.openxmlformats.org/officeDocument/2006/relationships/image"/><Relationship Id="rId4" Target="../media/image27.sv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Relationship Id="rId7" Target="../media/image37.png" Type="http://schemas.openxmlformats.org/officeDocument/2006/relationships/image"/><Relationship Id="rId8" Target="../media/image38.sv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Relationship Id="rId3" Target="../media/image26.png" Type="http://schemas.openxmlformats.org/officeDocument/2006/relationships/image"/><Relationship Id="rId4" Target="../media/image27.sv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Relationship Id="rId7" Target="../media/image37.png" Type="http://schemas.openxmlformats.org/officeDocument/2006/relationships/image"/><Relationship Id="rId8" Target="../media/image38.sv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Relationship Id="rId3" Target="../media/image16.png" Type="http://schemas.openxmlformats.org/officeDocument/2006/relationships/image"/><Relationship Id="rId4" Target="../media/image17.svg" Type="http://schemas.openxmlformats.org/officeDocument/2006/relationships/image"/><Relationship Id="rId5" Target="../media/image18.png" Type="http://schemas.openxmlformats.org/officeDocument/2006/relationships/image"/><Relationship Id="rId6" Target="../media/image19.sv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Relationship Id="rId3" Target="../media/image10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1.png" Type="http://schemas.openxmlformats.org/officeDocument/2006/relationships/image"/><Relationship Id="rId7" Target="../media/image39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Relationship Id="rId3" Target="../media/image10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1.png" Type="http://schemas.openxmlformats.org/officeDocument/2006/relationships/image"/><Relationship Id="rId7" Target="../media/image40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5.png" Type="http://schemas.openxmlformats.org/officeDocument/2006/relationships/image"/><Relationship Id="rId11" Target="../media/image46.sv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41.png" Type="http://schemas.openxmlformats.org/officeDocument/2006/relationships/image"/><Relationship Id="rId7" Target="../media/image42.svg" Type="http://schemas.openxmlformats.org/officeDocument/2006/relationships/image"/><Relationship Id="rId8" Target="../media/image43.png" Type="http://schemas.openxmlformats.org/officeDocument/2006/relationships/image"/><Relationship Id="rId9" Target="../media/image44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Relationship Id="rId3" Target="../media/image10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1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Relationship Id="rId3" Target="../media/image12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Relationship Id="rId3" Target="../media/image13.png" Type="http://schemas.openxmlformats.org/officeDocument/2006/relationships/image"/><Relationship Id="rId4" Target="../media/image14.sv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Relationship Id="rId7" Target="../media/image15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Relationship Id="rId3" Target="../media/image10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1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Relationship Id="rId3" Target="../media/image16.png" Type="http://schemas.openxmlformats.org/officeDocument/2006/relationships/image"/><Relationship Id="rId4" Target="../media/image17.svg" Type="http://schemas.openxmlformats.org/officeDocument/2006/relationships/image"/><Relationship Id="rId5" Target="../media/image18.png" Type="http://schemas.openxmlformats.org/officeDocument/2006/relationships/image"/><Relationship Id="rId6" Target="../media/image19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Relationship Id="rId3" Target="../media/image16.png" Type="http://schemas.openxmlformats.org/officeDocument/2006/relationships/image"/><Relationship Id="rId4" Target="../media/image17.svg" Type="http://schemas.openxmlformats.org/officeDocument/2006/relationships/image"/><Relationship Id="rId5" Target="../media/image18.png" Type="http://schemas.openxmlformats.org/officeDocument/2006/relationships/image"/><Relationship Id="rId6" Target="../media/image19.svg" Type="http://schemas.openxmlformats.org/officeDocument/2006/relationships/image"/><Relationship Id="rId7" Target="../media/image20.png" Type="http://schemas.openxmlformats.org/officeDocument/2006/relationships/image"/><Relationship Id="rId8" Target="../media/image21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Relationship Id="rId3" Target="../media/image22.png" Type="http://schemas.openxmlformats.org/officeDocument/2006/relationships/image"/><Relationship Id="rId4" Target="../media/image23.svg" Type="http://schemas.openxmlformats.org/officeDocument/2006/relationships/image"/><Relationship Id="rId5" Target="../media/image24.png" Type="http://schemas.openxmlformats.org/officeDocument/2006/relationships/image"/><Relationship Id="rId6" Target="../media/image25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666" r="0" b="-1666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519367" y="-352343"/>
            <a:ext cx="10991686" cy="10991686"/>
          </a:xfrm>
          <a:custGeom>
            <a:avLst/>
            <a:gdLst/>
            <a:ahLst/>
            <a:cxnLst/>
            <a:rect r="r" b="b" t="t" l="l"/>
            <a:pathLst>
              <a:path h="10991686" w="10991686">
                <a:moveTo>
                  <a:pt x="0" y="0"/>
                </a:moveTo>
                <a:lnTo>
                  <a:pt x="10991686" y="0"/>
                </a:lnTo>
                <a:lnTo>
                  <a:pt x="10991686" y="10991686"/>
                </a:lnTo>
                <a:lnTo>
                  <a:pt x="0" y="1099168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9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90620" y="3086100"/>
            <a:ext cx="4123310" cy="4114800"/>
          </a:xfrm>
          <a:custGeom>
            <a:avLst/>
            <a:gdLst/>
            <a:ahLst/>
            <a:cxnLst/>
            <a:rect r="r" b="b" t="t" l="l"/>
            <a:pathLst>
              <a:path h="4114800" w="4123310">
                <a:moveTo>
                  <a:pt x="0" y="0"/>
                </a:moveTo>
                <a:lnTo>
                  <a:pt x="4123311" y="0"/>
                </a:lnTo>
                <a:lnTo>
                  <a:pt x="412331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652588" y="1678008"/>
            <a:ext cx="14982824" cy="61141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545"/>
              </a:lnSpc>
              <a:spcBef>
                <a:spcPct val="0"/>
              </a:spcBef>
            </a:pPr>
            <a:r>
              <a:rPr lang="en-US" sz="17532">
                <a:solidFill>
                  <a:srgbClr val="FFFFFF"/>
                </a:solidFill>
                <a:latin typeface="RQND Pro"/>
              </a:rPr>
              <a:t>ALGORITMO CESAR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652588" y="5651465"/>
            <a:ext cx="2642082" cy="2919427"/>
          </a:xfrm>
          <a:custGeom>
            <a:avLst/>
            <a:gdLst/>
            <a:ahLst/>
            <a:cxnLst/>
            <a:rect r="r" b="b" t="t" l="l"/>
            <a:pathLst>
              <a:path h="2919427" w="2642082">
                <a:moveTo>
                  <a:pt x="0" y="0"/>
                </a:moveTo>
                <a:lnTo>
                  <a:pt x="2642082" y="0"/>
                </a:lnTo>
                <a:lnTo>
                  <a:pt x="2642082" y="2919428"/>
                </a:lnTo>
                <a:lnTo>
                  <a:pt x="0" y="291942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3209206" y="5741186"/>
            <a:ext cx="2919427" cy="2919427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67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5413931" y="8523268"/>
            <a:ext cx="7524055" cy="3733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47"/>
              </a:lnSpc>
              <a:spcBef>
                <a:spcPct val="0"/>
              </a:spcBef>
            </a:pPr>
            <a:r>
              <a:rPr lang="en-US" sz="2177" spc="1741">
                <a:solidFill>
                  <a:srgbClr val="FFFFFF"/>
                </a:solidFill>
                <a:latin typeface="Space Mono"/>
              </a:rPr>
              <a:t>PROYECTO FINAL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976476" y="1460695"/>
            <a:ext cx="7524055" cy="4323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67"/>
              </a:lnSpc>
              <a:spcBef>
                <a:spcPct val="0"/>
              </a:spcBef>
            </a:pPr>
            <a:r>
              <a:rPr lang="en-US" sz="2477" spc="899">
                <a:solidFill>
                  <a:srgbClr val="FFFFFF"/>
                </a:solidFill>
                <a:latin typeface="RQND Pro Medium"/>
              </a:rPr>
              <a:t>FUNDAMENTOS DE SOFTWARE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13281858" y="5741186"/>
            <a:ext cx="2774124" cy="2889713"/>
          </a:xfrm>
          <a:custGeom>
            <a:avLst/>
            <a:gdLst/>
            <a:ahLst/>
            <a:cxnLst/>
            <a:rect r="r" b="b" t="t" l="l"/>
            <a:pathLst>
              <a:path h="2889713" w="2774124">
                <a:moveTo>
                  <a:pt x="0" y="0"/>
                </a:moveTo>
                <a:lnTo>
                  <a:pt x="2774124" y="0"/>
                </a:lnTo>
                <a:lnTo>
                  <a:pt x="2774124" y="2889713"/>
                </a:lnTo>
                <a:lnTo>
                  <a:pt x="0" y="288971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666" r="0" b="-1666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726684" y="2401745"/>
            <a:ext cx="6554005" cy="5696027"/>
          </a:xfrm>
          <a:custGeom>
            <a:avLst/>
            <a:gdLst/>
            <a:ahLst/>
            <a:cxnLst/>
            <a:rect r="r" b="b" t="t" l="l"/>
            <a:pathLst>
              <a:path h="5696027" w="6554005">
                <a:moveTo>
                  <a:pt x="0" y="0"/>
                </a:moveTo>
                <a:lnTo>
                  <a:pt x="6554006" y="0"/>
                </a:lnTo>
                <a:lnTo>
                  <a:pt x="6554006" y="5696027"/>
                </a:lnTo>
                <a:lnTo>
                  <a:pt x="0" y="569602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492495" y="1471453"/>
            <a:ext cx="3679642" cy="3672047"/>
          </a:xfrm>
          <a:custGeom>
            <a:avLst/>
            <a:gdLst/>
            <a:ahLst/>
            <a:cxnLst/>
            <a:rect r="r" b="b" t="t" l="l"/>
            <a:pathLst>
              <a:path h="3672047" w="3679642">
                <a:moveTo>
                  <a:pt x="0" y="0"/>
                </a:moveTo>
                <a:lnTo>
                  <a:pt x="3679642" y="0"/>
                </a:lnTo>
                <a:lnTo>
                  <a:pt x="3679642" y="3672047"/>
                </a:lnTo>
                <a:lnTo>
                  <a:pt x="0" y="367204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030027" y="2132530"/>
            <a:ext cx="7089929" cy="5323892"/>
          </a:xfrm>
          <a:custGeom>
            <a:avLst/>
            <a:gdLst/>
            <a:ahLst/>
            <a:cxnLst/>
            <a:rect r="r" b="b" t="t" l="l"/>
            <a:pathLst>
              <a:path h="5323892" w="7089929">
                <a:moveTo>
                  <a:pt x="0" y="0"/>
                </a:moveTo>
                <a:lnTo>
                  <a:pt x="7089929" y="0"/>
                </a:lnTo>
                <a:lnTo>
                  <a:pt x="7089929" y="5323892"/>
                </a:lnTo>
                <a:lnTo>
                  <a:pt x="0" y="532389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6388820" y="8757924"/>
            <a:ext cx="1229733" cy="8959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  <a:spcBef>
                <a:spcPct val="0"/>
              </a:spcBef>
            </a:pPr>
            <a:r>
              <a:rPr lang="en-US" sz="5199">
                <a:solidFill>
                  <a:srgbClr val="FFFFFF"/>
                </a:solidFill>
                <a:latin typeface="RQND Pro"/>
              </a:rPr>
              <a:t>08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954963" y="2306495"/>
            <a:ext cx="3075064" cy="61021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50692" indent="-375346" lvl="1">
              <a:lnSpc>
                <a:spcPts val="4867"/>
              </a:lnSpc>
              <a:buFont typeface="Arial"/>
              <a:buChar char="•"/>
            </a:pPr>
            <a:r>
              <a:rPr lang="en-US" sz="3477">
                <a:solidFill>
                  <a:srgbClr val="FFFFFF"/>
                </a:solidFill>
                <a:latin typeface="Poppins"/>
              </a:rPr>
              <a:t>K -&gt; H</a:t>
            </a:r>
          </a:p>
          <a:p>
            <a:pPr algn="l" marL="750692" indent="-375346" lvl="1">
              <a:lnSpc>
                <a:spcPts val="4867"/>
              </a:lnSpc>
              <a:buFont typeface="Arial"/>
              <a:buChar char="•"/>
            </a:pPr>
            <a:r>
              <a:rPr lang="en-US" sz="3477">
                <a:solidFill>
                  <a:srgbClr val="FFFFFF"/>
                </a:solidFill>
                <a:latin typeface="Poppins"/>
              </a:rPr>
              <a:t>R -&gt; O</a:t>
            </a:r>
          </a:p>
          <a:p>
            <a:pPr algn="l" marL="750692" indent="-375346" lvl="1">
              <a:lnSpc>
                <a:spcPts val="4867"/>
              </a:lnSpc>
              <a:buFont typeface="Arial"/>
              <a:buChar char="•"/>
            </a:pPr>
            <a:r>
              <a:rPr lang="en-US" sz="3477">
                <a:solidFill>
                  <a:srgbClr val="FFFFFF"/>
                </a:solidFill>
                <a:latin typeface="Poppins"/>
              </a:rPr>
              <a:t>O -&gt; L</a:t>
            </a:r>
          </a:p>
          <a:p>
            <a:pPr algn="l" marL="750692" indent="-375346" lvl="1">
              <a:lnSpc>
                <a:spcPts val="4867"/>
              </a:lnSpc>
              <a:buFont typeface="Arial"/>
              <a:buChar char="•"/>
            </a:pPr>
            <a:r>
              <a:rPr lang="en-US" sz="3477">
                <a:solidFill>
                  <a:srgbClr val="FFFFFF"/>
                </a:solidFill>
                <a:latin typeface="Poppins"/>
              </a:rPr>
              <a:t>D -&gt; A</a:t>
            </a:r>
          </a:p>
          <a:p>
            <a:pPr algn="l" marL="750692" indent="-375346" lvl="1">
              <a:lnSpc>
                <a:spcPts val="4867"/>
              </a:lnSpc>
              <a:buFont typeface="Arial"/>
              <a:buChar char="•"/>
            </a:pPr>
            <a:r>
              <a:rPr lang="en-US" sz="3477">
                <a:solidFill>
                  <a:srgbClr val="FFFFFF"/>
                </a:solidFill>
                <a:latin typeface="Poppins"/>
              </a:rPr>
              <a:t>P -&gt; M</a:t>
            </a:r>
          </a:p>
          <a:p>
            <a:pPr algn="l" marL="750692" indent="-375346" lvl="1">
              <a:lnSpc>
                <a:spcPts val="4867"/>
              </a:lnSpc>
              <a:buFont typeface="Arial"/>
              <a:buChar char="•"/>
            </a:pPr>
            <a:r>
              <a:rPr lang="en-US" sz="3477">
                <a:solidFill>
                  <a:srgbClr val="FFFFFF"/>
                </a:solidFill>
                <a:latin typeface="Poppins"/>
              </a:rPr>
              <a:t>X -&gt; U</a:t>
            </a:r>
          </a:p>
          <a:p>
            <a:pPr algn="l" marL="750692" indent="-375346" lvl="1">
              <a:lnSpc>
                <a:spcPts val="4867"/>
              </a:lnSpc>
              <a:buFont typeface="Arial"/>
              <a:buChar char="•"/>
            </a:pPr>
            <a:r>
              <a:rPr lang="en-US" sz="3477">
                <a:solidFill>
                  <a:srgbClr val="FFFFFF"/>
                </a:solidFill>
                <a:latin typeface="Poppins"/>
              </a:rPr>
              <a:t>Q -&gt; N</a:t>
            </a:r>
          </a:p>
          <a:p>
            <a:pPr algn="l" marL="750692" indent="-375346" lvl="1">
              <a:lnSpc>
                <a:spcPts val="4867"/>
              </a:lnSpc>
              <a:buFont typeface="Arial"/>
              <a:buChar char="•"/>
            </a:pPr>
            <a:r>
              <a:rPr lang="en-US" sz="3477">
                <a:solidFill>
                  <a:srgbClr val="FFFFFF"/>
                </a:solidFill>
                <a:latin typeface="Poppins"/>
              </a:rPr>
              <a:t>G -&gt; D</a:t>
            </a:r>
          </a:p>
          <a:p>
            <a:pPr algn="l" marL="750692" indent="-375346" lvl="1">
              <a:lnSpc>
                <a:spcPts val="4867"/>
              </a:lnSpc>
              <a:buFont typeface="Arial"/>
              <a:buChar char="•"/>
            </a:pPr>
            <a:r>
              <a:rPr lang="en-US" sz="3477">
                <a:solidFill>
                  <a:srgbClr val="FFFFFF"/>
                </a:solidFill>
                <a:latin typeface="Poppins"/>
              </a:rPr>
              <a:t>R -&gt; O</a:t>
            </a:r>
          </a:p>
          <a:p>
            <a:pPr algn="l">
              <a:lnSpc>
                <a:spcPts val="4867"/>
              </a:lnSpc>
              <a:spcBef>
                <a:spcPct val="0"/>
              </a:spcBef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12119956" y="1039124"/>
            <a:ext cx="7524055" cy="4323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67"/>
              </a:lnSpc>
              <a:spcBef>
                <a:spcPct val="0"/>
              </a:spcBef>
            </a:pPr>
            <a:r>
              <a:rPr lang="en-US" sz="2477" spc="899">
                <a:solidFill>
                  <a:srgbClr val="FFFFFF"/>
                </a:solidFill>
                <a:latin typeface="RQND Pro Medium"/>
              </a:rPr>
              <a:t>CIFRADO CESAR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025284" y="3182930"/>
            <a:ext cx="6094672" cy="30992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87"/>
              </a:lnSpc>
            </a:pPr>
            <a:r>
              <a:rPr lang="en-US" sz="4348">
                <a:solidFill>
                  <a:srgbClr val="FFFFFF"/>
                </a:solidFill>
                <a:latin typeface="Poppins Bold"/>
              </a:rPr>
              <a:t>Mensaje Descifrado</a:t>
            </a:r>
          </a:p>
          <a:p>
            <a:pPr algn="l">
              <a:lnSpc>
                <a:spcPts val="6087"/>
              </a:lnSpc>
            </a:pPr>
          </a:p>
          <a:p>
            <a:pPr algn="l">
              <a:lnSpc>
                <a:spcPts val="6087"/>
              </a:lnSpc>
            </a:pPr>
            <a:r>
              <a:rPr lang="en-US" sz="4348">
                <a:solidFill>
                  <a:srgbClr val="FFFFFF"/>
                </a:solidFill>
                <a:latin typeface="Poppins Italics"/>
              </a:rPr>
              <a:t>Texto Descifrado:</a:t>
            </a:r>
          </a:p>
          <a:p>
            <a:pPr algn="l" marL="938754" indent="-469377" lvl="1">
              <a:lnSpc>
                <a:spcPts val="6087"/>
              </a:lnSpc>
              <a:spcBef>
                <a:spcPct val="0"/>
              </a:spcBef>
              <a:buFont typeface="Arial"/>
              <a:buChar char="•"/>
            </a:pPr>
            <a:r>
              <a:rPr lang="en-US" sz="4348">
                <a:solidFill>
                  <a:srgbClr val="FFFFFF"/>
                </a:solidFill>
                <a:latin typeface="Poppins Italics"/>
              </a:rPr>
              <a:t>HOLA MUNDO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666" r="0" b="-1666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081921" y="0"/>
            <a:ext cx="9136371" cy="10670214"/>
          </a:xfrm>
          <a:custGeom>
            <a:avLst/>
            <a:gdLst/>
            <a:ahLst/>
            <a:cxnLst/>
            <a:rect r="r" b="b" t="t" l="l"/>
            <a:pathLst>
              <a:path h="10670214" w="9136371">
                <a:moveTo>
                  <a:pt x="0" y="0"/>
                </a:moveTo>
                <a:lnTo>
                  <a:pt x="9136371" y="0"/>
                </a:lnTo>
                <a:lnTo>
                  <a:pt x="9136371" y="10670214"/>
                </a:lnTo>
                <a:lnTo>
                  <a:pt x="0" y="106702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29677" y="5143500"/>
            <a:ext cx="1696903" cy="1693401"/>
          </a:xfrm>
          <a:custGeom>
            <a:avLst/>
            <a:gdLst/>
            <a:ahLst/>
            <a:cxnLst/>
            <a:rect r="r" b="b" t="t" l="l"/>
            <a:pathLst>
              <a:path h="1693401" w="1696903">
                <a:moveTo>
                  <a:pt x="0" y="0"/>
                </a:moveTo>
                <a:lnTo>
                  <a:pt x="1696903" y="0"/>
                </a:lnTo>
                <a:lnTo>
                  <a:pt x="1696903" y="1693401"/>
                </a:lnTo>
                <a:lnTo>
                  <a:pt x="0" y="169340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2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888052" y="3410876"/>
            <a:ext cx="8935562" cy="10881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43"/>
              </a:lnSpc>
            </a:pPr>
            <a:r>
              <a:rPr lang="en-US" sz="11405">
                <a:solidFill>
                  <a:srgbClr val="FFFFFF"/>
                </a:solidFill>
                <a:latin typeface="RQND Pro"/>
              </a:rPr>
              <a:t>PROCESO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888052" y="4773141"/>
            <a:ext cx="4467781" cy="37304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08"/>
              </a:lnSpc>
            </a:pPr>
            <a:r>
              <a:rPr lang="en-US" sz="3506">
                <a:solidFill>
                  <a:srgbClr val="FFFFFF"/>
                </a:solidFill>
                <a:latin typeface="Poppins Bold"/>
              </a:rPr>
              <a:t>Texto origjnal:</a:t>
            </a:r>
          </a:p>
          <a:p>
            <a:pPr algn="l" marL="756988" indent="-378494" lvl="1">
              <a:lnSpc>
                <a:spcPts val="4908"/>
              </a:lnSpc>
              <a:buFont typeface="Arial"/>
              <a:buChar char="•"/>
            </a:pPr>
            <a:r>
              <a:rPr lang="en-US" sz="3506">
                <a:solidFill>
                  <a:srgbClr val="FFFFFF"/>
                </a:solidFill>
                <a:latin typeface="Poppins"/>
              </a:rPr>
              <a:t>HOLA MUNDO</a:t>
            </a:r>
          </a:p>
          <a:p>
            <a:pPr algn="l">
              <a:lnSpc>
                <a:spcPts val="4908"/>
              </a:lnSpc>
            </a:pPr>
            <a:r>
              <a:rPr lang="en-US" sz="3506">
                <a:solidFill>
                  <a:srgbClr val="FFFFFF"/>
                </a:solidFill>
                <a:latin typeface="Poppins Bold"/>
              </a:rPr>
              <a:t>Desplazamiento</a:t>
            </a:r>
            <a:r>
              <a:rPr lang="en-US" sz="3506">
                <a:solidFill>
                  <a:srgbClr val="FFFFFF"/>
                </a:solidFill>
                <a:latin typeface="Poppins"/>
              </a:rPr>
              <a:t>:</a:t>
            </a:r>
          </a:p>
          <a:p>
            <a:pPr algn="l" marL="756988" indent="-378494" lvl="1">
              <a:lnSpc>
                <a:spcPts val="4908"/>
              </a:lnSpc>
              <a:buFont typeface="Arial"/>
              <a:buChar char="•"/>
            </a:pPr>
            <a:r>
              <a:rPr lang="en-US" sz="3506">
                <a:solidFill>
                  <a:srgbClr val="FFFFFF"/>
                </a:solidFill>
                <a:latin typeface="Poppins"/>
              </a:rPr>
              <a:t>3 posiciones</a:t>
            </a:r>
          </a:p>
          <a:p>
            <a:pPr algn="l">
              <a:lnSpc>
                <a:spcPts val="4908"/>
              </a:lnSpc>
            </a:pPr>
            <a:r>
              <a:rPr lang="en-US" sz="3506">
                <a:solidFill>
                  <a:srgbClr val="FFFFFF"/>
                </a:solidFill>
                <a:latin typeface="Poppins Bold"/>
              </a:rPr>
              <a:t>Texto Cifrado:</a:t>
            </a:r>
          </a:p>
          <a:p>
            <a:pPr algn="l" marL="756988" indent="-378494" lvl="1">
              <a:lnSpc>
                <a:spcPts val="4908"/>
              </a:lnSpc>
              <a:spcBef>
                <a:spcPct val="0"/>
              </a:spcBef>
              <a:buFont typeface="Arial"/>
              <a:buChar char="•"/>
            </a:pPr>
            <a:r>
              <a:rPr lang="en-US" sz="3506">
                <a:solidFill>
                  <a:srgbClr val="FFFFFF"/>
                </a:solidFill>
                <a:latin typeface="Poppins"/>
              </a:rPr>
              <a:t>KROD PXQGR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888052" y="2461661"/>
            <a:ext cx="7524055" cy="4323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67"/>
              </a:lnSpc>
              <a:spcBef>
                <a:spcPct val="0"/>
              </a:spcBef>
            </a:pPr>
            <a:r>
              <a:rPr lang="en-US" sz="2477" spc="899">
                <a:solidFill>
                  <a:srgbClr val="FFFFFF"/>
                </a:solidFill>
                <a:latin typeface="RQND Pro Medium"/>
              </a:rPr>
              <a:t>CIFRADO CESAR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563265" y="8757924"/>
            <a:ext cx="1229733" cy="8959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  <a:spcBef>
                <a:spcPct val="0"/>
              </a:spcBef>
            </a:pPr>
            <a:r>
              <a:rPr lang="en-US" sz="5199">
                <a:solidFill>
                  <a:srgbClr val="FFFFFF"/>
                </a:solidFill>
                <a:latin typeface="RQND Pro"/>
              </a:rPr>
              <a:t>04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666" r="0" b="-1666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386705" y="3652632"/>
            <a:ext cx="13514590" cy="3390934"/>
          </a:xfrm>
          <a:custGeom>
            <a:avLst/>
            <a:gdLst/>
            <a:ahLst/>
            <a:cxnLst/>
            <a:rect r="r" b="b" t="t" l="l"/>
            <a:pathLst>
              <a:path h="3390934" w="13514590">
                <a:moveTo>
                  <a:pt x="0" y="0"/>
                </a:moveTo>
                <a:lnTo>
                  <a:pt x="13514590" y="0"/>
                </a:lnTo>
                <a:lnTo>
                  <a:pt x="13514590" y="3390934"/>
                </a:lnTo>
                <a:lnTo>
                  <a:pt x="0" y="339093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700707" y="3874447"/>
            <a:ext cx="13200588" cy="2280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652"/>
              </a:lnSpc>
              <a:spcBef>
                <a:spcPct val="0"/>
              </a:spcBef>
            </a:pPr>
            <a:r>
              <a:rPr lang="en-US" sz="13323">
                <a:solidFill>
                  <a:srgbClr val="FFFFFF"/>
                </a:solidFill>
                <a:latin typeface="RQND Pro"/>
              </a:rPr>
              <a:t>IMPLEMENTACION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381972" y="783934"/>
            <a:ext cx="7524055" cy="4323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67"/>
              </a:lnSpc>
              <a:spcBef>
                <a:spcPct val="0"/>
              </a:spcBef>
            </a:pPr>
            <a:r>
              <a:rPr lang="en-US" sz="2477" spc="899">
                <a:solidFill>
                  <a:srgbClr val="FFFFFF"/>
                </a:solidFill>
                <a:latin typeface="RQND Pro Medium"/>
              </a:rPr>
              <a:t>CIFRADO CESAR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6388820" y="8757924"/>
            <a:ext cx="1229733" cy="8959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  <a:spcBef>
                <a:spcPct val="0"/>
              </a:spcBef>
            </a:pPr>
            <a:r>
              <a:rPr lang="en-US" sz="5199">
                <a:solidFill>
                  <a:srgbClr val="FFFFFF"/>
                </a:solidFill>
                <a:latin typeface="RQND Pro"/>
              </a:rPr>
              <a:t>06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2386705" y="5348099"/>
            <a:ext cx="1696903" cy="1693401"/>
          </a:xfrm>
          <a:custGeom>
            <a:avLst/>
            <a:gdLst/>
            <a:ahLst/>
            <a:cxnLst/>
            <a:rect r="r" b="b" t="t" l="l"/>
            <a:pathLst>
              <a:path h="1693401" w="1696903">
                <a:moveTo>
                  <a:pt x="0" y="0"/>
                </a:moveTo>
                <a:lnTo>
                  <a:pt x="1696903" y="0"/>
                </a:lnTo>
                <a:lnTo>
                  <a:pt x="1696903" y="1693401"/>
                </a:lnTo>
                <a:lnTo>
                  <a:pt x="0" y="169340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62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666" r="0" b="-1666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437498" y="-560877"/>
            <a:ext cx="10753446" cy="10753446"/>
          </a:xfrm>
          <a:custGeom>
            <a:avLst/>
            <a:gdLst/>
            <a:ahLst/>
            <a:cxnLst/>
            <a:rect r="r" b="b" t="t" l="l"/>
            <a:pathLst>
              <a:path h="10753446" w="10753446">
                <a:moveTo>
                  <a:pt x="0" y="0"/>
                </a:moveTo>
                <a:lnTo>
                  <a:pt x="10753447" y="0"/>
                </a:lnTo>
                <a:lnTo>
                  <a:pt x="10753447" y="10753447"/>
                </a:lnTo>
                <a:lnTo>
                  <a:pt x="0" y="107534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4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827356" y="5741512"/>
            <a:ext cx="4123310" cy="4114800"/>
          </a:xfrm>
          <a:custGeom>
            <a:avLst/>
            <a:gdLst/>
            <a:ahLst/>
            <a:cxnLst/>
            <a:rect r="r" b="b" t="t" l="l"/>
            <a:pathLst>
              <a:path h="4114800" w="4123310">
                <a:moveTo>
                  <a:pt x="0" y="0"/>
                </a:moveTo>
                <a:lnTo>
                  <a:pt x="4123311" y="0"/>
                </a:lnTo>
                <a:lnTo>
                  <a:pt x="412331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1061221" y="6329720"/>
            <a:ext cx="3096974" cy="5857161"/>
          </a:xfrm>
          <a:custGeom>
            <a:avLst/>
            <a:gdLst/>
            <a:ahLst/>
            <a:cxnLst/>
            <a:rect r="r" b="b" t="t" l="l"/>
            <a:pathLst>
              <a:path h="5857161" w="3096974">
                <a:moveTo>
                  <a:pt x="0" y="0"/>
                </a:moveTo>
                <a:lnTo>
                  <a:pt x="3096974" y="0"/>
                </a:lnTo>
                <a:lnTo>
                  <a:pt x="3096974" y="5857160"/>
                </a:lnTo>
                <a:lnTo>
                  <a:pt x="0" y="585716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543706" y="771525"/>
            <a:ext cx="13200588" cy="2280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652"/>
              </a:lnSpc>
              <a:spcBef>
                <a:spcPct val="0"/>
              </a:spcBef>
            </a:pPr>
            <a:r>
              <a:rPr lang="en-US" sz="13323">
                <a:solidFill>
                  <a:srgbClr val="FFFFFF"/>
                </a:solidFill>
                <a:latin typeface="RQND Pro"/>
              </a:rPr>
              <a:t>ESTRUCTURA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600858" y="2860241"/>
            <a:ext cx="1696903" cy="1693401"/>
          </a:xfrm>
          <a:custGeom>
            <a:avLst/>
            <a:gdLst/>
            <a:ahLst/>
            <a:cxnLst/>
            <a:rect r="r" b="b" t="t" l="l"/>
            <a:pathLst>
              <a:path h="1693401" w="1696903">
                <a:moveTo>
                  <a:pt x="0" y="0"/>
                </a:moveTo>
                <a:lnTo>
                  <a:pt x="1696903" y="0"/>
                </a:lnTo>
                <a:lnTo>
                  <a:pt x="1696903" y="1693401"/>
                </a:lnTo>
                <a:lnTo>
                  <a:pt x="0" y="169340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2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45804" y="3669945"/>
            <a:ext cx="15396392" cy="4128967"/>
          </a:xfrm>
          <a:custGeom>
            <a:avLst/>
            <a:gdLst/>
            <a:ahLst/>
            <a:cxnLst/>
            <a:rect r="r" b="b" t="t" l="l"/>
            <a:pathLst>
              <a:path h="4128967" w="15396392">
                <a:moveTo>
                  <a:pt x="0" y="0"/>
                </a:moveTo>
                <a:lnTo>
                  <a:pt x="15396392" y="0"/>
                </a:lnTo>
                <a:lnTo>
                  <a:pt x="15396392" y="4128967"/>
                </a:lnTo>
                <a:lnTo>
                  <a:pt x="0" y="412896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-2208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5381972" y="971550"/>
            <a:ext cx="7524055" cy="4323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67"/>
              </a:lnSpc>
              <a:spcBef>
                <a:spcPct val="0"/>
              </a:spcBef>
            </a:pPr>
            <a:r>
              <a:rPr lang="en-US" sz="2477" spc="899">
                <a:solidFill>
                  <a:srgbClr val="FFFFFF"/>
                </a:solidFill>
                <a:latin typeface="RQND Pro Medium"/>
              </a:rPr>
              <a:t>CIFRADO CESAR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6388820" y="8757924"/>
            <a:ext cx="1229733" cy="8959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  <a:spcBef>
                <a:spcPct val="0"/>
              </a:spcBef>
            </a:pPr>
            <a:r>
              <a:rPr lang="en-US" sz="5199">
                <a:solidFill>
                  <a:srgbClr val="FFFFFF"/>
                </a:solidFill>
                <a:latin typeface="RQND Pro"/>
              </a:rPr>
              <a:t>02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666" r="0" b="-1666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437498" y="-560877"/>
            <a:ext cx="10753446" cy="10753446"/>
          </a:xfrm>
          <a:custGeom>
            <a:avLst/>
            <a:gdLst/>
            <a:ahLst/>
            <a:cxnLst/>
            <a:rect r="r" b="b" t="t" l="l"/>
            <a:pathLst>
              <a:path h="10753446" w="10753446">
                <a:moveTo>
                  <a:pt x="0" y="0"/>
                </a:moveTo>
                <a:lnTo>
                  <a:pt x="10753447" y="0"/>
                </a:lnTo>
                <a:lnTo>
                  <a:pt x="10753447" y="10753447"/>
                </a:lnTo>
                <a:lnTo>
                  <a:pt x="0" y="107534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4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827356" y="5741512"/>
            <a:ext cx="4123310" cy="4114800"/>
          </a:xfrm>
          <a:custGeom>
            <a:avLst/>
            <a:gdLst/>
            <a:ahLst/>
            <a:cxnLst/>
            <a:rect r="r" b="b" t="t" l="l"/>
            <a:pathLst>
              <a:path h="4114800" w="4123310">
                <a:moveTo>
                  <a:pt x="0" y="0"/>
                </a:moveTo>
                <a:lnTo>
                  <a:pt x="4123311" y="0"/>
                </a:lnTo>
                <a:lnTo>
                  <a:pt x="412331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388820" y="5934118"/>
            <a:ext cx="3096974" cy="5857161"/>
          </a:xfrm>
          <a:custGeom>
            <a:avLst/>
            <a:gdLst/>
            <a:ahLst/>
            <a:cxnLst/>
            <a:rect r="r" b="b" t="t" l="l"/>
            <a:pathLst>
              <a:path h="5857161" w="3096974">
                <a:moveTo>
                  <a:pt x="0" y="0"/>
                </a:moveTo>
                <a:lnTo>
                  <a:pt x="3096974" y="0"/>
                </a:lnTo>
                <a:lnTo>
                  <a:pt x="3096974" y="5857161"/>
                </a:lnTo>
                <a:lnTo>
                  <a:pt x="0" y="585716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543706" y="771525"/>
            <a:ext cx="13200588" cy="2280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652"/>
              </a:lnSpc>
              <a:spcBef>
                <a:spcPct val="0"/>
              </a:spcBef>
            </a:pPr>
            <a:r>
              <a:rPr lang="en-US" sz="13323">
                <a:solidFill>
                  <a:srgbClr val="FFFFFF"/>
                </a:solidFill>
                <a:latin typeface="RQND Pro"/>
              </a:rPr>
              <a:t>CIFRADO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600858" y="2860241"/>
            <a:ext cx="1696903" cy="1693401"/>
          </a:xfrm>
          <a:custGeom>
            <a:avLst/>
            <a:gdLst/>
            <a:ahLst/>
            <a:cxnLst/>
            <a:rect r="r" b="b" t="t" l="l"/>
            <a:pathLst>
              <a:path h="1693401" w="1696903">
                <a:moveTo>
                  <a:pt x="0" y="0"/>
                </a:moveTo>
                <a:lnTo>
                  <a:pt x="1696903" y="0"/>
                </a:lnTo>
                <a:lnTo>
                  <a:pt x="1696903" y="1693401"/>
                </a:lnTo>
                <a:lnTo>
                  <a:pt x="0" y="169340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2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5381972" y="971550"/>
            <a:ext cx="7524055" cy="4323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67"/>
              </a:lnSpc>
              <a:spcBef>
                <a:spcPct val="0"/>
              </a:spcBef>
            </a:pPr>
            <a:r>
              <a:rPr lang="en-US" sz="2477" spc="899">
                <a:solidFill>
                  <a:srgbClr val="FFFFFF"/>
                </a:solidFill>
                <a:latin typeface="RQND Pro Medium"/>
              </a:rPr>
              <a:t>CIFRADO CESAR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6388820" y="8757924"/>
            <a:ext cx="1229733" cy="8959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  <a:spcBef>
                <a:spcPct val="0"/>
              </a:spcBef>
            </a:pPr>
            <a:r>
              <a:rPr lang="en-US" sz="5199">
                <a:solidFill>
                  <a:srgbClr val="FFFFFF"/>
                </a:solidFill>
                <a:latin typeface="RQND Pro"/>
              </a:rPr>
              <a:t>02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3297761" y="3118004"/>
            <a:ext cx="11891573" cy="5632228"/>
          </a:xfrm>
          <a:custGeom>
            <a:avLst/>
            <a:gdLst/>
            <a:ahLst/>
            <a:cxnLst/>
            <a:rect r="r" b="b" t="t" l="l"/>
            <a:pathLst>
              <a:path h="5632228" w="11891573">
                <a:moveTo>
                  <a:pt x="0" y="0"/>
                </a:moveTo>
                <a:lnTo>
                  <a:pt x="11891573" y="0"/>
                </a:lnTo>
                <a:lnTo>
                  <a:pt x="11891573" y="5632228"/>
                </a:lnTo>
                <a:lnTo>
                  <a:pt x="0" y="563222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666" r="0" b="-1666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437498" y="-560877"/>
            <a:ext cx="10753446" cy="10753446"/>
          </a:xfrm>
          <a:custGeom>
            <a:avLst/>
            <a:gdLst/>
            <a:ahLst/>
            <a:cxnLst/>
            <a:rect r="r" b="b" t="t" l="l"/>
            <a:pathLst>
              <a:path h="10753446" w="10753446">
                <a:moveTo>
                  <a:pt x="0" y="0"/>
                </a:moveTo>
                <a:lnTo>
                  <a:pt x="10753447" y="0"/>
                </a:lnTo>
                <a:lnTo>
                  <a:pt x="10753447" y="10753447"/>
                </a:lnTo>
                <a:lnTo>
                  <a:pt x="0" y="107534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4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827356" y="5741512"/>
            <a:ext cx="4123310" cy="4114800"/>
          </a:xfrm>
          <a:custGeom>
            <a:avLst/>
            <a:gdLst/>
            <a:ahLst/>
            <a:cxnLst/>
            <a:rect r="r" b="b" t="t" l="l"/>
            <a:pathLst>
              <a:path h="4114800" w="4123310">
                <a:moveTo>
                  <a:pt x="0" y="0"/>
                </a:moveTo>
                <a:lnTo>
                  <a:pt x="4123311" y="0"/>
                </a:lnTo>
                <a:lnTo>
                  <a:pt x="412331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1029431" y="5934118"/>
            <a:ext cx="3096974" cy="5857161"/>
          </a:xfrm>
          <a:custGeom>
            <a:avLst/>
            <a:gdLst/>
            <a:ahLst/>
            <a:cxnLst/>
            <a:rect r="r" b="b" t="t" l="l"/>
            <a:pathLst>
              <a:path h="5857161" w="3096974">
                <a:moveTo>
                  <a:pt x="0" y="0"/>
                </a:moveTo>
                <a:lnTo>
                  <a:pt x="3096973" y="0"/>
                </a:lnTo>
                <a:lnTo>
                  <a:pt x="3096973" y="5857161"/>
                </a:lnTo>
                <a:lnTo>
                  <a:pt x="0" y="585716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543706" y="771525"/>
            <a:ext cx="13200588" cy="2280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652"/>
              </a:lnSpc>
              <a:spcBef>
                <a:spcPct val="0"/>
              </a:spcBef>
            </a:pPr>
            <a:r>
              <a:rPr lang="en-US" sz="13323">
                <a:solidFill>
                  <a:srgbClr val="FFFFFF"/>
                </a:solidFill>
                <a:latin typeface="RQND Pro"/>
              </a:rPr>
              <a:t>CIFRADO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600858" y="2860241"/>
            <a:ext cx="1696903" cy="1693401"/>
          </a:xfrm>
          <a:custGeom>
            <a:avLst/>
            <a:gdLst/>
            <a:ahLst/>
            <a:cxnLst/>
            <a:rect r="r" b="b" t="t" l="l"/>
            <a:pathLst>
              <a:path h="1693401" w="1696903">
                <a:moveTo>
                  <a:pt x="0" y="0"/>
                </a:moveTo>
                <a:lnTo>
                  <a:pt x="1696903" y="0"/>
                </a:lnTo>
                <a:lnTo>
                  <a:pt x="1696903" y="1693401"/>
                </a:lnTo>
                <a:lnTo>
                  <a:pt x="0" y="169340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2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5381972" y="971550"/>
            <a:ext cx="7524055" cy="4323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67"/>
              </a:lnSpc>
              <a:spcBef>
                <a:spcPct val="0"/>
              </a:spcBef>
            </a:pPr>
            <a:r>
              <a:rPr lang="en-US" sz="2477" spc="899">
                <a:solidFill>
                  <a:srgbClr val="FFFFFF"/>
                </a:solidFill>
                <a:latin typeface="RQND Pro Medium"/>
              </a:rPr>
              <a:t>CIFRADO CESAR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6388820" y="8757924"/>
            <a:ext cx="1229733" cy="8959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  <a:spcBef>
                <a:spcPct val="0"/>
              </a:spcBef>
            </a:pPr>
            <a:r>
              <a:rPr lang="en-US" sz="5199">
                <a:solidFill>
                  <a:srgbClr val="FFFFFF"/>
                </a:solidFill>
                <a:latin typeface="RQND Pro"/>
              </a:rPr>
              <a:t>02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3046389" y="3706942"/>
            <a:ext cx="12195223" cy="4750402"/>
          </a:xfrm>
          <a:custGeom>
            <a:avLst/>
            <a:gdLst/>
            <a:ahLst/>
            <a:cxnLst/>
            <a:rect r="r" b="b" t="t" l="l"/>
            <a:pathLst>
              <a:path h="4750402" w="12195223">
                <a:moveTo>
                  <a:pt x="0" y="0"/>
                </a:moveTo>
                <a:lnTo>
                  <a:pt x="12195222" y="0"/>
                </a:lnTo>
                <a:lnTo>
                  <a:pt x="12195222" y="4750402"/>
                </a:lnTo>
                <a:lnTo>
                  <a:pt x="0" y="475040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666" r="0" b="-1666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437498" y="-560877"/>
            <a:ext cx="10753446" cy="10753446"/>
          </a:xfrm>
          <a:custGeom>
            <a:avLst/>
            <a:gdLst/>
            <a:ahLst/>
            <a:cxnLst/>
            <a:rect r="r" b="b" t="t" l="l"/>
            <a:pathLst>
              <a:path h="10753446" w="10753446">
                <a:moveTo>
                  <a:pt x="0" y="0"/>
                </a:moveTo>
                <a:lnTo>
                  <a:pt x="10753447" y="0"/>
                </a:lnTo>
                <a:lnTo>
                  <a:pt x="10753447" y="10753447"/>
                </a:lnTo>
                <a:lnTo>
                  <a:pt x="0" y="107534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4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827356" y="5741512"/>
            <a:ext cx="4123310" cy="4114800"/>
          </a:xfrm>
          <a:custGeom>
            <a:avLst/>
            <a:gdLst/>
            <a:ahLst/>
            <a:cxnLst/>
            <a:rect r="r" b="b" t="t" l="l"/>
            <a:pathLst>
              <a:path h="4114800" w="4123310">
                <a:moveTo>
                  <a:pt x="0" y="0"/>
                </a:moveTo>
                <a:lnTo>
                  <a:pt x="4123311" y="0"/>
                </a:lnTo>
                <a:lnTo>
                  <a:pt x="412331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388820" y="5934118"/>
            <a:ext cx="3096974" cy="5857161"/>
          </a:xfrm>
          <a:custGeom>
            <a:avLst/>
            <a:gdLst/>
            <a:ahLst/>
            <a:cxnLst/>
            <a:rect r="r" b="b" t="t" l="l"/>
            <a:pathLst>
              <a:path h="5857161" w="3096974">
                <a:moveTo>
                  <a:pt x="0" y="0"/>
                </a:moveTo>
                <a:lnTo>
                  <a:pt x="3096974" y="0"/>
                </a:lnTo>
                <a:lnTo>
                  <a:pt x="3096974" y="5857161"/>
                </a:lnTo>
                <a:lnTo>
                  <a:pt x="0" y="585716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543706" y="771525"/>
            <a:ext cx="13200588" cy="2280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652"/>
              </a:lnSpc>
              <a:spcBef>
                <a:spcPct val="0"/>
              </a:spcBef>
            </a:pPr>
            <a:r>
              <a:rPr lang="en-US" sz="13323">
                <a:solidFill>
                  <a:srgbClr val="FFFFFF"/>
                </a:solidFill>
                <a:latin typeface="RQND Pro"/>
              </a:rPr>
              <a:t>DESCIFRADO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600858" y="2860241"/>
            <a:ext cx="1696903" cy="1693401"/>
          </a:xfrm>
          <a:custGeom>
            <a:avLst/>
            <a:gdLst/>
            <a:ahLst/>
            <a:cxnLst/>
            <a:rect r="r" b="b" t="t" l="l"/>
            <a:pathLst>
              <a:path h="1693401" w="1696903">
                <a:moveTo>
                  <a:pt x="0" y="0"/>
                </a:moveTo>
                <a:lnTo>
                  <a:pt x="1696903" y="0"/>
                </a:lnTo>
                <a:lnTo>
                  <a:pt x="1696903" y="1693401"/>
                </a:lnTo>
                <a:lnTo>
                  <a:pt x="0" y="169340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2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3123945" y="3317688"/>
            <a:ext cx="12040109" cy="5232860"/>
          </a:xfrm>
          <a:custGeom>
            <a:avLst/>
            <a:gdLst/>
            <a:ahLst/>
            <a:cxnLst/>
            <a:rect r="r" b="b" t="t" l="l"/>
            <a:pathLst>
              <a:path h="5232860" w="12040109">
                <a:moveTo>
                  <a:pt x="0" y="0"/>
                </a:moveTo>
                <a:lnTo>
                  <a:pt x="12040110" y="0"/>
                </a:lnTo>
                <a:lnTo>
                  <a:pt x="12040110" y="5232860"/>
                </a:lnTo>
                <a:lnTo>
                  <a:pt x="0" y="523286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5381972" y="971550"/>
            <a:ext cx="7524055" cy="4323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67"/>
              </a:lnSpc>
              <a:spcBef>
                <a:spcPct val="0"/>
              </a:spcBef>
            </a:pPr>
            <a:r>
              <a:rPr lang="en-US" sz="2477" spc="899">
                <a:solidFill>
                  <a:srgbClr val="FFFFFF"/>
                </a:solidFill>
                <a:latin typeface="RQND Pro Medium"/>
              </a:rPr>
              <a:t>CIFRADO CESAR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6388820" y="8757924"/>
            <a:ext cx="1229733" cy="8959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  <a:spcBef>
                <a:spcPct val="0"/>
              </a:spcBef>
            </a:pPr>
            <a:r>
              <a:rPr lang="en-US" sz="5199">
                <a:solidFill>
                  <a:srgbClr val="FFFFFF"/>
                </a:solidFill>
                <a:latin typeface="RQND Pro"/>
              </a:rPr>
              <a:t>02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666" r="0" b="-1666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437498" y="-560877"/>
            <a:ext cx="10753446" cy="10753446"/>
          </a:xfrm>
          <a:custGeom>
            <a:avLst/>
            <a:gdLst/>
            <a:ahLst/>
            <a:cxnLst/>
            <a:rect r="r" b="b" t="t" l="l"/>
            <a:pathLst>
              <a:path h="10753446" w="10753446">
                <a:moveTo>
                  <a:pt x="0" y="0"/>
                </a:moveTo>
                <a:lnTo>
                  <a:pt x="10753447" y="0"/>
                </a:lnTo>
                <a:lnTo>
                  <a:pt x="10753447" y="10753447"/>
                </a:lnTo>
                <a:lnTo>
                  <a:pt x="0" y="107534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4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827356" y="5741512"/>
            <a:ext cx="4123310" cy="4114800"/>
          </a:xfrm>
          <a:custGeom>
            <a:avLst/>
            <a:gdLst/>
            <a:ahLst/>
            <a:cxnLst/>
            <a:rect r="r" b="b" t="t" l="l"/>
            <a:pathLst>
              <a:path h="4114800" w="4123310">
                <a:moveTo>
                  <a:pt x="0" y="0"/>
                </a:moveTo>
                <a:lnTo>
                  <a:pt x="4123311" y="0"/>
                </a:lnTo>
                <a:lnTo>
                  <a:pt x="412331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388820" y="5934118"/>
            <a:ext cx="3096974" cy="5857161"/>
          </a:xfrm>
          <a:custGeom>
            <a:avLst/>
            <a:gdLst/>
            <a:ahLst/>
            <a:cxnLst/>
            <a:rect r="r" b="b" t="t" l="l"/>
            <a:pathLst>
              <a:path h="5857161" w="3096974">
                <a:moveTo>
                  <a:pt x="0" y="0"/>
                </a:moveTo>
                <a:lnTo>
                  <a:pt x="3096974" y="0"/>
                </a:lnTo>
                <a:lnTo>
                  <a:pt x="3096974" y="5857161"/>
                </a:lnTo>
                <a:lnTo>
                  <a:pt x="0" y="585716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543706" y="771525"/>
            <a:ext cx="13200588" cy="2280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652"/>
              </a:lnSpc>
              <a:spcBef>
                <a:spcPct val="0"/>
              </a:spcBef>
            </a:pPr>
            <a:r>
              <a:rPr lang="en-US" sz="13323">
                <a:solidFill>
                  <a:srgbClr val="FFFFFF"/>
                </a:solidFill>
                <a:latin typeface="RQND Pro"/>
              </a:rPr>
              <a:t>ERRORES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600858" y="2860241"/>
            <a:ext cx="1696903" cy="1693401"/>
          </a:xfrm>
          <a:custGeom>
            <a:avLst/>
            <a:gdLst/>
            <a:ahLst/>
            <a:cxnLst/>
            <a:rect r="r" b="b" t="t" l="l"/>
            <a:pathLst>
              <a:path h="1693401" w="1696903">
                <a:moveTo>
                  <a:pt x="0" y="0"/>
                </a:moveTo>
                <a:lnTo>
                  <a:pt x="1696903" y="0"/>
                </a:lnTo>
                <a:lnTo>
                  <a:pt x="1696903" y="1693401"/>
                </a:lnTo>
                <a:lnTo>
                  <a:pt x="0" y="169340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2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764536" y="3262748"/>
            <a:ext cx="12758928" cy="3761504"/>
          </a:xfrm>
          <a:custGeom>
            <a:avLst/>
            <a:gdLst/>
            <a:ahLst/>
            <a:cxnLst/>
            <a:rect r="r" b="b" t="t" l="l"/>
            <a:pathLst>
              <a:path h="3761504" w="12758928">
                <a:moveTo>
                  <a:pt x="0" y="0"/>
                </a:moveTo>
                <a:lnTo>
                  <a:pt x="12758928" y="0"/>
                </a:lnTo>
                <a:lnTo>
                  <a:pt x="12758928" y="3761504"/>
                </a:lnTo>
                <a:lnTo>
                  <a:pt x="0" y="376150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5381972" y="971550"/>
            <a:ext cx="7524055" cy="4323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67"/>
              </a:lnSpc>
              <a:spcBef>
                <a:spcPct val="0"/>
              </a:spcBef>
            </a:pPr>
            <a:r>
              <a:rPr lang="en-US" sz="2477" spc="899">
                <a:solidFill>
                  <a:srgbClr val="FFFFFF"/>
                </a:solidFill>
                <a:latin typeface="RQND Pro Medium"/>
              </a:rPr>
              <a:t>CIFRADO CESAR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6388820" y="8757924"/>
            <a:ext cx="1229733" cy="8959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  <a:spcBef>
                <a:spcPct val="0"/>
              </a:spcBef>
            </a:pPr>
            <a:r>
              <a:rPr lang="en-US" sz="5199">
                <a:solidFill>
                  <a:srgbClr val="FFFFFF"/>
                </a:solidFill>
                <a:latin typeface="RQND Pro"/>
              </a:rPr>
              <a:t>02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666" r="0" b="-1666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651117" y="1111981"/>
            <a:ext cx="10737703" cy="8063039"/>
          </a:xfrm>
          <a:custGeom>
            <a:avLst/>
            <a:gdLst/>
            <a:ahLst/>
            <a:cxnLst/>
            <a:rect r="r" b="b" t="t" l="l"/>
            <a:pathLst>
              <a:path h="8063039" w="10737703">
                <a:moveTo>
                  <a:pt x="0" y="0"/>
                </a:moveTo>
                <a:lnTo>
                  <a:pt x="10737703" y="0"/>
                </a:lnTo>
                <a:lnTo>
                  <a:pt x="10737703" y="8063038"/>
                </a:lnTo>
                <a:lnTo>
                  <a:pt x="0" y="80630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12899" y="799660"/>
            <a:ext cx="4123310" cy="4114800"/>
          </a:xfrm>
          <a:custGeom>
            <a:avLst/>
            <a:gdLst/>
            <a:ahLst/>
            <a:cxnLst/>
            <a:rect r="r" b="b" t="t" l="l"/>
            <a:pathLst>
              <a:path h="4114800" w="4123310">
                <a:moveTo>
                  <a:pt x="0" y="0"/>
                </a:moveTo>
                <a:lnTo>
                  <a:pt x="4123310" y="0"/>
                </a:lnTo>
                <a:lnTo>
                  <a:pt x="412331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01638" y="1217561"/>
            <a:ext cx="4958334" cy="8229600"/>
          </a:xfrm>
          <a:custGeom>
            <a:avLst/>
            <a:gdLst/>
            <a:ahLst/>
            <a:cxnLst/>
            <a:rect r="r" b="b" t="t" l="l"/>
            <a:pathLst>
              <a:path h="8229600" w="4958334">
                <a:moveTo>
                  <a:pt x="0" y="0"/>
                </a:moveTo>
                <a:lnTo>
                  <a:pt x="4958334" y="0"/>
                </a:lnTo>
                <a:lnTo>
                  <a:pt x="495833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7006744" y="4263311"/>
            <a:ext cx="8935562" cy="19499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43"/>
              </a:lnSpc>
            </a:pPr>
            <a:r>
              <a:rPr lang="en-US" sz="11405">
                <a:solidFill>
                  <a:srgbClr val="FFFFFF"/>
                </a:solidFill>
                <a:latin typeface="RQND Pro"/>
              </a:rPr>
              <a:t>fragmento de codigo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712497" y="1895079"/>
            <a:ext cx="7524055" cy="4323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67"/>
              </a:lnSpc>
              <a:spcBef>
                <a:spcPct val="0"/>
              </a:spcBef>
            </a:pPr>
            <a:r>
              <a:rPr lang="en-US" sz="2477" spc="899">
                <a:solidFill>
                  <a:srgbClr val="FFFFFF"/>
                </a:solidFill>
                <a:latin typeface="RQND Pro Medium"/>
              </a:rPr>
              <a:t>CIFRADO CESAR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6388820" y="8757924"/>
            <a:ext cx="1229733" cy="8959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  <a:spcBef>
                <a:spcPct val="0"/>
              </a:spcBef>
            </a:pPr>
            <a:r>
              <a:rPr lang="en-US" sz="5199">
                <a:solidFill>
                  <a:srgbClr val="FFFFFF"/>
                </a:solidFill>
                <a:latin typeface="RQND Pro"/>
              </a:rPr>
              <a:t>03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666" r="0" b="-1666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12899" y="799660"/>
            <a:ext cx="4123310" cy="4114800"/>
          </a:xfrm>
          <a:custGeom>
            <a:avLst/>
            <a:gdLst/>
            <a:ahLst/>
            <a:cxnLst/>
            <a:rect r="r" b="b" t="t" l="l"/>
            <a:pathLst>
              <a:path h="4114800" w="4123310">
                <a:moveTo>
                  <a:pt x="0" y="0"/>
                </a:moveTo>
                <a:lnTo>
                  <a:pt x="4123310" y="0"/>
                </a:lnTo>
                <a:lnTo>
                  <a:pt x="412331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712497" y="8241000"/>
            <a:ext cx="2641639" cy="4384463"/>
          </a:xfrm>
          <a:custGeom>
            <a:avLst/>
            <a:gdLst/>
            <a:ahLst/>
            <a:cxnLst/>
            <a:rect r="r" b="b" t="t" l="l"/>
            <a:pathLst>
              <a:path h="4384463" w="2641639">
                <a:moveTo>
                  <a:pt x="0" y="0"/>
                </a:moveTo>
                <a:lnTo>
                  <a:pt x="2641639" y="0"/>
                </a:lnTo>
                <a:lnTo>
                  <a:pt x="2641639" y="4384464"/>
                </a:lnTo>
                <a:lnTo>
                  <a:pt x="0" y="438446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037067" y="2703760"/>
            <a:ext cx="14213865" cy="4421399"/>
          </a:xfrm>
          <a:custGeom>
            <a:avLst/>
            <a:gdLst/>
            <a:ahLst/>
            <a:cxnLst/>
            <a:rect r="r" b="b" t="t" l="l"/>
            <a:pathLst>
              <a:path h="4421399" w="14213865">
                <a:moveTo>
                  <a:pt x="0" y="0"/>
                </a:moveTo>
                <a:lnTo>
                  <a:pt x="14213866" y="0"/>
                </a:lnTo>
                <a:lnTo>
                  <a:pt x="14213866" y="4421400"/>
                </a:lnTo>
                <a:lnTo>
                  <a:pt x="0" y="44214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-5878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5400000">
            <a:off x="13943544" y="4679883"/>
            <a:ext cx="4555202" cy="335352"/>
          </a:xfrm>
          <a:custGeom>
            <a:avLst/>
            <a:gdLst/>
            <a:ahLst/>
            <a:cxnLst/>
            <a:rect r="r" b="b" t="t" l="l"/>
            <a:pathLst>
              <a:path h="335352" w="4555202">
                <a:moveTo>
                  <a:pt x="0" y="0"/>
                </a:moveTo>
                <a:lnTo>
                  <a:pt x="4555201" y="0"/>
                </a:lnTo>
                <a:lnTo>
                  <a:pt x="4555201" y="335352"/>
                </a:lnTo>
                <a:lnTo>
                  <a:pt x="0" y="33535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-787473" y="9013534"/>
            <a:ext cx="7524055" cy="4323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67"/>
              </a:lnSpc>
              <a:spcBef>
                <a:spcPct val="0"/>
              </a:spcBef>
            </a:pPr>
            <a:r>
              <a:rPr lang="en-US" sz="2477" spc="899">
                <a:solidFill>
                  <a:srgbClr val="FFFFFF"/>
                </a:solidFill>
                <a:latin typeface="RQND Pro Medium"/>
              </a:rPr>
              <a:t>CIFRADO CESAR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6388820" y="8757924"/>
            <a:ext cx="1229733" cy="8959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  <a:spcBef>
                <a:spcPct val="0"/>
              </a:spcBef>
            </a:pPr>
            <a:r>
              <a:rPr lang="en-US" sz="5199">
                <a:solidFill>
                  <a:srgbClr val="FFFFFF"/>
                </a:solidFill>
                <a:latin typeface="RQND Pro"/>
              </a:rPr>
              <a:t>03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-5400000">
            <a:off x="-408210" y="4746784"/>
            <a:ext cx="4555202" cy="335352"/>
          </a:xfrm>
          <a:custGeom>
            <a:avLst/>
            <a:gdLst/>
            <a:ahLst/>
            <a:cxnLst/>
            <a:rect r="r" b="b" t="t" l="l"/>
            <a:pathLst>
              <a:path h="335352" w="4555202">
                <a:moveTo>
                  <a:pt x="0" y="0"/>
                </a:moveTo>
                <a:lnTo>
                  <a:pt x="4555202" y="0"/>
                </a:lnTo>
                <a:lnTo>
                  <a:pt x="4555202" y="335352"/>
                </a:lnTo>
                <a:lnTo>
                  <a:pt x="0" y="33535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666" r="0" b="-1666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437498" y="-560877"/>
            <a:ext cx="10753446" cy="10753446"/>
          </a:xfrm>
          <a:custGeom>
            <a:avLst/>
            <a:gdLst/>
            <a:ahLst/>
            <a:cxnLst/>
            <a:rect r="r" b="b" t="t" l="l"/>
            <a:pathLst>
              <a:path h="10753446" w="10753446">
                <a:moveTo>
                  <a:pt x="0" y="0"/>
                </a:moveTo>
                <a:lnTo>
                  <a:pt x="10753447" y="0"/>
                </a:lnTo>
                <a:lnTo>
                  <a:pt x="10753447" y="10753447"/>
                </a:lnTo>
                <a:lnTo>
                  <a:pt x="0" y="107534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4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827356" y="5741512"/>
            <a:ext cx="4123310" cy="4114800"/>
          </a:xfrm>
          <a:custGeom>
            <a:avLst/>
            <a:gdLst/>
            <a:ahLst/>
            <a:cxnLst/>
            <a:rect r="r" b="b" t="t" l="l"/>
            <a:pathLst>
              <a:path h="4114800" w="4123310">
                <a:moveTo>
                  <a:pt x="0" y="0"/>
                </a:moveTo>
                <a:lnTo>
                  <a:pt x="4123311" y="0"/>
                </a:lnTo>
                <a:lnTo>
                  <a:pt x="412331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33261" y="5741512"/>
            <a:ext cx="3410686" cy="6450471"/>
          </a:xfrm>
          <a:custGeom>
            <a:avLst/>
            <a:gdLst/>
            <a:ahLst/>
            <a:cxnLst/>
            <a:rect r="r" b="b" t="t" l="l"/>
            <a:pathLst>
              <a:path h="6450471" w="3410686">
                <a:moveTo>
                  <a:pt x="0" y="0"/>
                </a:moveTo>
                <a:lnTo>
                  <a:pt x="3410687" y="0"/>
                </a:lnTo>
                <a:lnTo>
                  <a:pt x="3410687" y="6450471"/>
                </a:lnTo>
                <a:lnTo>
                  <a:pt x="0" y="645047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925059" y="1081257"/>
            <a:ext cx="10437882" cy="2280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652"/>
              </a:lnSpc>
              <a:spcBef>
                <a:spcPct val="0"/>
              </a:spcBef>
            </a:pPr>
            <a:r>
              <a:rPr lang="en-US" sz="13323">
                <a:solidFill>
                  <a:srgbClr val="FFFFFF"/>
                </a:solidFill>
                <a:latin typeface="RQND Pro"/>
              </a:rPr>
              <a:t>EQUIPO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381972" y="1281282"/>
            <a:ext cx="7524055" cy="4323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67"/>
              </a:lnSpc>
              <a:spcBef>
                <a:spcPct val="0"/>
              </a:spcBef>
            </a:pPr>
            <a:r>
              <a:rPr lang="en-US" sz="2477" spc="899">
                <a:solidFill>
                  <a:srgbClr val="FFFFFF"/>
                </a:solidFill>
                <a:latin typeface="RQND Pro Medium"/>
              </a:rPr>
              <a:t>CIFRADO CESAR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329637" y="2515487"/>
            <a:ext cx="1696903" cy="1693401"/>
          </a:xfrm>
          <a:custGeom>
            <a:avLst/>
            <a:gdLst/>
            <a:ahLst/>
            <a:cxnLst/>
            <a:rect r="r" b="b" t="t" l="l"/>
            <a:pathLst>
              <a:path h="1693401" w="1696903">
                <a:moveTo>
                  <a:pt x="0" y="0"/>
                </a:moveTo>
                <a:lnTo>
                  <a:pt x="1696903" y="0"/>
                </a:lnTo>
                <a:lnTo>
                  <a:pt x="1696903" y="1693401"/>
                </a:lnTo>
                <a:lnTo>
                  <a:pt x="0" y="169340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2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5013712" y="4251185"/>
            <a:ext cx="8016656" cy="2875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11"/>
              </a:lnSpc>
            </a:pPr>
            <a:r>
              <a:rPr lang="en-US" sz="3651">
                <a:solidFill>
                  <a:srgbClr val="FFFFFF"/>
                </a:solidFill>
                <a:latin typeface="Poppins Bold"/>
              </a:rPr>
              <a:t>Conformado por:</a:t>
            </a:r>
          </a:p>
          <a:p>
            <a:pPr algn="ctr">
              <a:lnSpc>
                <a:spcPts val="4411"/>
              </a:lnSpc>
            </a:pPr>
          </a:p>
          <a:p>
            <a:pPr algn="ctr" marL="680389" indent="-340195" lvl="1">
              <a:lnSpc>
                <a:spcPts val="4411"/>
              </a:lnSpc>
              <a:buFont typeface="Arial"/>
              <a:buChar char="•"/>
            </a:pPr>
            <a:r>
              <a:rPr lang="en-US" sz="3151">
                <a:solidFill>
                  <a:srgbClr val="FFFFFF"/>
                </a:solidFill>
                <a:latin typeface="Poppins"/>
              </a:rPr>
              <a:t>Jose Alfredo Zambrana</a:t>
            </a:r>
          </a:p>
          <a:p>
            <a:pPr algn="ctr" marL="680389" indent="-340195" lvl="1">
              <a:lnSpc>
                <a:spcPts val="4411"/>
              </a:lnSpc>
              <a:buFont typeface="Arial"/>
              <a:buChar char="•"/>
            </a:pPr>
            <a:r>
              <a:rPr lang="en-US" sz="3151">
                <a:solidFill>
                  <a:srgbClr val="FFFFFF"/>
                </a:solidFill>
                <a:latin typeface="Poppins"/>
              </a:rPr>
              <a:t>Nicole Lozada</a:t>
            </a:r>
          </a:p>
          <a:p>
            <a:pPr algn="ctr" marL="680389" indent="-340195" lvl="1">
              <a:lnSpc>
                <a:spcPts val="4411"/>
              </a:lnSpc>
              <a:buFont typeface="Arial"/>
              <a:buChar char="•"/>
            </a:pPr>
            <a:r>
              <a:rPr lang="en-US" sz="3151">
                <a:solidFill>
                  <a:srgbClr val="FFFFFF"/>
                </a:solidFill>
                <a:latin typeface="Poppins"/>
              </a:rPr>
              <a:t>Daniela Torrez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6388820" y="8757924"/>
            <a:ext cx="1229733" cy="8959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  <a:spcBef>
                <a:spcPct val="0"/>
              </a:spcBef>
            </a:pPr>
            <a:r>
              <a:rPr lang="en-US" sz="5199">
                <a:solidFill>
                  <a:srgbClr val="FFFFFF"/>
                </a:solidFill>
                <a:latin typeface="RQND Pro"/>
              </a:rPr>
              <a:t>02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-5400000">
            <a:off x="14975964" y="-321760"/>
            <a:ext cx="2825714" cy="5344140"/>
          </a:xfrm>
          <a:custGeom>
            <a:avLst/>
            <a:gdLst/>
            <a:ahLst/>
            <a:cxnLst/>
            <a:rect r="r" b="b" t="t" l="l"/>
            <a:pathLst>
              <a:path h="5344140" w="2825714">
                <a:moveTo>
                  <a:pt x="0" y="0"/>
                </a:moveTo>
                <a:lnTo>
                  <a:pt x="2825713" y="0"/>
                </a:lnTo>
                <a:lnTo>
                  <a:pt x="2825713" y="5344139"/>
                </a:lnTo>
                <a:lnTo>
                  <a:pt x="0" y="534413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666" r="0" b="-1666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12899" y="799660"/>
            <a:ext cx="4123310" cy="4114800"/>
          </a:xfrm>
          <a:custGeom>
            <a:avLst/>
            <a:gdLst/>
            <a:ahLst/>
            <a:cxnLst/>
            <a:rect r="r" b="b" t="t" l="l"/>
            <a:pathLst>
              <a:path h="4114800" w="4123310">
                <a:moveTo>
                  <a:pt x="0" y="0"/>
                </a:moveTo>
                <a:lnTo>
                  <a:pt x="4123310" y="0"/>
                </a:lnTo>
                <a:lnTo>
                  <a:pt x="412331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712497" y="8241000"/>
            <a:ext cx="2641639" cy="4384463"/>
          </a:xfrm>
          <a:custGeom>
            <a:avLst/>
            <a:gdLst/>
            <a:ahLst/>
            <a:cxnLst/>
            <a:rect r="r" b="b" t="t" l="l"/>
            <a:pathLst>
              <a:path h="4384463" w="2641639">
                <a:moveTo>
                  <a:pt x="0" y="0"/>
                </a:moveTo>
                <a:lnTo>
                  <a:pt x="2641639" y="0"/>
                </a:lnTo>
                <a:lnTo>
                  <a:pt x="2641639" y="4384464"/>
                </a:lnTo>
                <a:lnTo>
                  <a:pt x="0" y="438446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5400000">
            <a:off x="12263877" y="4379533"/>
            <a:ext cx="5239337" cy="385718"/>
          </a:xfrm>
          <a:custGeom>
            <a:avLst/>
            <a:gdLst/>
            <a:ahLst/>
            <a:cxnLst/>
            <a:rect r="r" b="b" t="t" l="l"/>
            <a:pathLst>
              <a:path h="385718" w="5239337">
                <a:moveTo>
                  <a:pt x="0" y="0"/>
                </a:moveTo>
                <a:lnTo>
                  <a:pt x="5239336" y="0"/>
                </a:lnTo>
                <a:lnTo>
                  <a:pt x="5239336" y="385718"/>
                </a:lnTo>
                <a:lnTo>
                  <a:pt x="0" y="38571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-787473" y="9013534"/>
            <a:ext cx="7524055" cy="4323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67"/>
              </a:lnSpc>
              <a:spcBef>
                <a:spcPct val="0"/>
              </a:spcBef>
            </a:pPr>
            <a:r>
              <a:rPr lang="en-US" sz="2477" spc="899">
                <a:solidFill>
                  <a:srgbClr val="FFFFFF"/>
                </a:solidFill>
                <a:latin typeface="RQND Pro Medium"/>
              </a:rPr>
              <a:t>CIFRADO CESAR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6388820" y="8757924"/>
            <a:ext cx="1229733" cy="8959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  <a:spcBef>
                <a:spcPct val="0"/>
              </a:spcBef>
            </a:pPr>
            <a:r>
              <a:rPr lang="en-US" sz="5199">
                <a:solidFill>
                  <a:srgbClr val="FFFFFF"/>
                </a:solidFill>
                <a:latin typeface="RQND Pro"/>
              </a:rPr>
              <a:t>03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-5400000">
            <a:off x="582801" y="4379533"/>
            <a:ext cx="5239337" cy="385718"/>
          </a:xfrm>
          <a:custGeom>
            <a:avLst/>
            <a:gdLst/>
            <a:ahLst/>
            <a:cxnLst/>
            <a:rect r="r" b="b" t="t" l="l"/>
            <a:pathLst>
              <a:path h="385718" w="5239337">
                <a:moveTo>
                  <a:pt x="0" y="0"/>
                </a:moveTo>
                <a:lnTo>
                  <a:pt x="5239337" y="0"/>
                </a:lnTo>
                <a:lnTo>
                  <a:pt x="5239337" y="385718"/>
                </a:lnTo>
                <a:lnTo>
                  <a:pt x="0" y="38571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3375948" y="1952724"/>
            <a:ext cx="11314738" cy="5239337"/>
          </a:xfrm>
          <a:custGeom>
            <a:avLst/>
            <a:gdLst/>
            <a:ahLst/>
            <a:cxnLst/>
            <a:rect r="r" b="b" t="t" l="l"/>
            <a:pathLst>
              <a:path h="5239337" w="11314738">
                <a:moveTo>
                  <a:pt x="0" y="0"/>
                </a:moveTo>
                <a:lnTo>
                  <a:pt x="11314738" y="0"/>
                </a:lnTo>
                <a:lnTo>
                  <a:pt x="11314738" y="5239337"/>
                </a:lnTo>
                <a:lnTo>
                  <a:pt x="0" y="523933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666" r="0" b="-1666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25907" y="2894043"/>
            <a:ext cx="6554005" cy="5696027"/>
          </a:xfrm>
          <a:custGeom>
            <a:avLst/>
            <a:gdLst/>
            <a:ahLst/>
            <a:cxnLst/>
            <a:rect r="r" b="b" t="t" l="l"/>
            <a:pathLst>
              <a:path h="5696027" w="6554005">
                <a:moveTo>
                  <a:pt x="0" y="0"/>
                </a:moveTo>
                <a:lnTo>
                  <a:pt x="6554005" y="0"/>
                </a:lnTo>
                <a:lnTo>
                  <a:pt x="6554005" y="5696027"/>
                </a:lnTo>
                <a:lnTo>
                  <a:pt x="0" y="569602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492495" y="1471453"/>
            <a:ext cx="3679642" cy="3672047"/>
          </a:xfrm>
          <a:custGeom>
            <a:avLst/>
            <a:gdLst/>
            <a:ahLst/>
            <a:cxnLst/>
            <a:rect r="r" b="b" t="t" l="l"/>
            <a:pathLst>
              <a:path h="3672047" w="3679642">
                <a:moveTo>
                  <a:pt x="0" y="0"/>
                </a:moveTo>
                <a:lnTo>
                  <a:pt x="3679642" y="0"/>
                </a:lnTo>
                <a:lnTo>
                  <a:pt x="3679642" y="3672047"/>
                </a:lnTo>
                <a:lnTo>
                  <a:pt x="0" y="367204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6388820" y="8757924"/>
            <a:ext cx="1229733" cy="8959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  <a:spcBef>
                <a:spcPct val="0"/>
              </a:spcBef>
            </a:pPr>
            <a:r>
              <a:rPr lang="en-US" sz="5199">
                <a:solidFill>
                  <a:srgbClr val="FFFFFF"/>
                </a:solidFill>
                <a:latin typeface="RQND Pro"/>
              </a:rPr>
              <a:t>08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380978" y="6959590"/>
            <a:ext cx="5878322" cy="1630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134"/>
              </a:lnSpc>
            </a:pPr>
            <a:r>
              <a:rPr lang="en-US" sz="7216">
                <a:solidFill>
                  <a:srgbClr val="FFFFFF"/>
                </a:solidFill>
                <a:latin typeface="RQND Pro"/>
              </a:rPr>
              <a:t>HISTORIAS DE USUARIO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144000" y="3259851"/>
            <a:ext cx="7995561" cy="4463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85"/>
              </a:lnSpc>
              <a:spcBef>
                <a:spcPct val="0"/>
              </a:spcBef>
            </a:pPr>
            <a:r>
              <a:rPr lang="en-US" sz="2632" spc="955">
                <a:solidFill>
                  <a:srgbClr val="FFFFFF"/>
                </a:solidFill>
                <a:latin typeface="RQND Pro Medium"/>
              </a:rPr>
              <a:t>CIFRADO Y DESCIFRADO CÉSAR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223360" y="3745626"/>
            <a:ext cx="11035940" cy="30115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1324"/>
              </a:lnSpc>
            </a:pPr>
            <a:r>
              <a:rPr lang="en-US" sz="13323">
                <a:solidFill>
                  <a:srgbClr val="FFFFFF"/>
                </a:solidFill>
                <a:latin typeface="RQND Pro"/>
              </a:rPr>
              <a:t>REQUISITOS NO FUNCIONALES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666" r="0" b="-1666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834299" y="1551500"/>
            <a:ext cx="12985653" cy="3258219"/>
          </a:xfrm>
          <a:custGeom>
            <a:avLst/>
            <a:gdLst/>
            <a:ahLst/>
            <a:cxnLst/>
            <a:rect r="r" b="b" t="t" l="l"/>
            <a:pathLst>
              <a:path h="3258219" w="12985653">
                <a:moveTo>
                  <a:pt x="0" y="0"/>
                </a:moveTo>
                <a:lnTo>
                  <a:pt x="12985654" y="0"/>
                </a:lnTo>
                <a:lnTo>
                  <a:pt x="12985654" y="3258219"/>
                </a:lnTo>
                <a:lnTo>
                  <a:pt x="0" y="32582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386705" y="5348099"/>
            <a:ext cx="1696903" cy="1693401"/>
          </a:xfrm>
          <a:custGeom>
            <a:avLst/>
            <a:gdLst/>
            <a:ahLst/>
            <a:cxnLst/>
            <a:rect r="r" b="b" t="t" l="l"/>
            <a:pathLst>
              <a:path h="1693401" w="1696903">
                <a:moveTo>
                  <a:pt x="0" y="0"/>
                </a:moveTo>
                <a:lnTo>
                  <a:pt x="1696903" y="0"/>
                </a:lnTo>
                <a:lnTo>
                  <a:pt x="1696903" y="1693401"/>
                </a:lnTo>
                <a:lnTo>
                  <a:pt x="0" y="169340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62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5400000">
            <a:off x="9776223" y="4384442"/>
            <a:ext cx="5360640" cy="5626626"/>
          </a:xfrm>
          <a:custGeom>
            <a:avLst/>
            <a:gdLst/>
            <a:ahLst/>
            <a:cxnLst/>
            <a:rect r="r" b="b" t="t" l="l"/>
            <a:pathLst>
              <a:path h="5626626" w="5360640">
                <a:moveTo>
                  <a:pt x="0" y="0"/>
                </a:moveTo>
                <a:lnTo>
                  <a:pt x="5360640" y="0"/>
                </a:lnTo>
                <a:lnTo>
                  <a:pt x="5360640" y="5626626"/>
                </a:lnTo>
                <a:lnTo>
                  <a:pt x="0" y="562662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834299" y="1618512"/>
            <a:ext cx="13200588" cy="22644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512"/>
              </a:lnSpc>
              <a:spcBef>
                <a:spcPct val="0"/>
              </a:spcBef>
            </a:pPr>
            <a:r>
              <a:rPr lang="en-US" sz="13223">
                <a:solidFill>
                  <a:srgbClr val="FFFFFF"/>
                </a:solidFill>
                <a:latin typeface="RQND Pro"/>
              </a:rPr>
              <a:t>CIFRADO CÉSAR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6388820" y="8757924"/>
            <a:ext cx="1229733" cy="8959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  <a:spcBef>
                <a:spcPct val="0"/>
              </a:spcBef>
            </a:pPr>
            <a:r>
              <a:rPr lang="en-US" sz="5199">
                <a:solidFill>
                  <a:srgbClr val="FFFFFF"/>
                </a:solidFill>
                <a:latin typeface="RQND Pro"/>
              </a:rPr>
              <a:t>06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981075"/>
            <a:ext cx="7995561" cy="4463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85"/>
              </a:lnSpc>
              <a:spcBef>
                <a:spcPct val="0"/>
              </a:spcBef>
            </a:pPr>
            <a:r>
              <a:rPr lang="en-US" sz="2632" spc="955">
                <a:solidFill>
                  <a:srgbClr val="FFFFFF"/>
                </a:solidFill>
                <a:latin typeface="RQND Pro Medium"/>
              </a:rPr>
              <a:t>CIFRADO Y DESCIFRADO CÉSAR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235156" y="5456611"/>
            <a:ext cx="5074481" cy="34060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887"/>
              </a:lnSpc>
            </a:pPr>
            <a:r>
              <a:rPr lang="en-US" sz="2777">
                <a:solidFill>
                  <a:srgbClr val="FFFFFF"/>
                </a:solidFill>
                <a:latin typeface="Poppins"/>
              </a:rPr>
              <a:t>Como </a:t>
            </a:r>
            <a:r>
              <a:rPr lang="en-US" sz="2777">
                <a:solidFill>
                  <a:srgbClr val="FFFFFF"/>
                </a:solidFill>
                <a:latin typeface="Poppins Bold"/>
              </a:rPr>
              <a:t>usuario</a:t>
            </a:r>
            <a:r>
              <a:rPr lang="en-US" sz="2777">
                <a:solidFill>
                  <a:srgbClr val="FFFFFF"/>
                </a:solidFill>
                <a:latin typeface="Poppins"/>
              </a:rPr>
              <a:t>, necesito ingresar una </a:t>
            </a:r>
            <a:r>
              <a:rPr lang="en-US" sz="2777">
                <a:solidFill>
                  <a:srgbClr val="FFFFFF"/>
                </a:solidFill>
                <a:latin typeface="Poppins Bold"/>
              </a:rPr>
              <a:t>frase </a:t>
            </a:r>
            <a:r>
              <a:rPr lang="en-US" sz="2777">
                <a:solidFill>
                  <a:srgbClr val="FFFFFF"/>
                </a:solidFill>
                <a:latin typeface="Poppins"/>
              </a:rPr>
              <a:t>y un </a:t>
            </a:r>
            <a:r>
              <a:rPr lang="en-US" sz="2777">
                <a:solidFill>
                  <a:srgbClr val="FFFFFF"/>
                </a:solidFill>
                <a:latin typeface="Poppins Bold"/>
              </a:rPr>
              <a:t>desplazamiento </a:t>
            </a:r>
            <a:r>
              <a:rPr lang="en-US" sz="2777">
                <a:solidFill>
                  <a:srgbClr val="FFFFFF"/>
                </a:solidFill>
                <a:latin typeface="Poppins"/>
              </a:rPr>
              <a:t>para que el programa pueda </a:t>
            </a:r>
            <a:r>
              <a:rPr lang="en-US" sz="2777">
                <a:solidFill>
                  <a:srgbClr val="FFFFFF"/>
                </a:solidFill>
                <a:latin typeface="Poppins Bold"/>
              </a:rPr>
              <a:t>cifrar </a:t>
            </a:r>
            <a:r>
              <a:rPr lang="en-US" sz="2777">
                <a:solidFill>
                  <a:srgbClr val="FFFFFF"/>
                </a:solidFill>
                <a:latin typeface="Poppins"/>
              </a:rPr>
              <a:t>la frase utilizando el algoritmo César.</a:t>
            </a:r>
          </a:p>
          <a:p>
            <a:pPr algn="just">
              <a:lnSpc>
                <a:spcPts val="3887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10302752" y="5281424"/>
            <a:ext cx="4307582" cy="42042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67"/>
              </a:lnSpc>
            </a:pPr>
            <a:r>
              <a:rPr lang="en-US" sz="2477">
                <a:solidFill>
                  <a:srgbClr val="FFFFFF"/>
                </a:solidFill>
                <a:latin typeface="Poppins Bold"/>
              </a:rPr>
              <a:t>Criterios de Aceptación:</a:t>
            </a:r>
          </a:p>
          <a:p>
            <a:pPr algn="ctr">
              <a:lnSpc>
                <a:spcPts val="3467"/>
              </a:lnSpc>
            </a:pPr>
            <a:r>
              <a:rPr lang="en-US" sz="2477">
                <a:solidFill>
                  <a:srgbClr val="FFFFFF"/>
                </a:solidFill>
                <a:latin typeface="Poppins Bold"/>
              </a:rPr>
              <a:t> </a:t>
            </a:r>
          </a:p>
          <a:p>
            <a:pPr algn="ctr">
              <a:lnSpc>
                <a:spcPts val="5226"/>
              </a:lnSpc>
            </a:pPr>
            <a:r>
              <a:rPr lang="en-US" sz="2477">
                <a:solidFill>
                  <a:srgbClr val="FFFFFF"/>
                </a:solidFill>
                <a:latin typeface="Poppins"/>
              </a:rPr>
              <a:t>1. Ingreso de Frase</a:t>
            </a:r>
          </a:p>
          <a:p>
            <a:pPr algn="ctr">
              <a:lnSpc>
                <a:spcPts val="3641"/>
              </a:lnSpc>
            </a:pPr>
            <a:r>
              <a:rPr lang="en-US" sz="2477">
                <a:solidFill>
                  <a:srgbClr val="FFFFFF"/>
                </a:solidFill>
                <a:latin typeface="Poppins"/>
              </a:rPr>
              <a:t>2. Ingreso de </a:t>
            </a:r>
          </a:p>
          <a:p>
            <a:pPr algn="ctr">
              <a:lnSpc>
                <a:spcPts val="3641"/>
              </a:lnSpc>
            </a:pPr>
            <a:r>
              <a:rPr lang="en-US" sz="2477">
                <a:solidFill>
                  <a:srgbClr val="FFFFFF"/>
                </a:solidFill>
                <a:latin typeface="Poppins"/>
              </a:rPr>
              <a:t>Desplazamiento</a:t>
            </a:r>
          </a:p>
          <a:p>
            <a:pPr algn="ctr">
              <a:lnSpc>
                <a:spcPts val="5226"/>
              </a:lnSpc>
            </a:pPr>
            <a:r>
              <a:rPr lang="en-US" sz="2477">
                <a:solidFill>
                  <a:srgbClr val="FFFFFF"/>
                </a:solidFill>
                <a:latin typeface="Poppins"/>
              </a:rPr>
              <a:t>3. Validación de Entrada</a:t>
            </a:r>
          </a:p>
          <a:p>
            <a:pPr algn="ctr">
              <a:lnSpc>
                <a:spcPts val="5226"/>
              </a:lnSpc>
            </a:pPr>
            <a:r>
              <a:rPr lang="en-US" sz="2477">
                <a:solidFill>
                  <a:srgbClr val="FFFFFF"/>
                </a:solidFill>
                <a:latin typeface="Poppins"/>
              </a:rPr>
              <a:t>4. Confirmación de Entrada</a:t>
            </a:r>
          </a:p>
          <a:p>
            <a:pPr algn="ctr">
              <a:lnSpc>
                <a:spcPts val="3467"/>
              </a:lnSpc>
            </a:pP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666" r="0" b="-1666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834299" y="1551500"/>
            <a:ext cx="12985653" cy="3258219"/>
          </a:xfrm>
          <a:custGeom>
            <a:avLst/>
            <a:gdLst/>
            <a:ahLst/>
            <a:cxnLst/>
            <a:rect r="r" b="b" t="t" l="l"/>
            <a:pathLst>
              <a:path h="3258219" w="12985653">
                <a:moveTo>
                  <a:pt x="0" y="0"/>
                </a:moveTo>
                <a:lnTo>
                  <a:pt x="12985654" y="0"/>
                </a:lnTo>
                <a:lnTo>
                  <a:pt x="12985654" y="3258219"/>
                </a:lnTo>
                <a:lnTo>
                  <a:pt x="0" y="32582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386705" y="5348099"/>
            <a:ext cx="1696903" cy="1693401"/>
          </a:xfrm>
          <a:custGeom>
            <a:avLst/>
            <a:gdLst/>
            <a:ahLst/>
            <a:cxnLst/>
            <a:rect r="r" b="b" t="t" l="l"/>
            <a:pathLst>
              <a:path h="1693401" w="1696903">
                <a:moveTo>
                  <a:pt x="0" y="0"/>
                </a:moveTo>
                <a:lnTo>
                  <a:pt x="1696903" y="0"/>
                </a:lnTo>
                <a:lnTo>
                  <a:pt x="1696903" y="1693401"/>
                </a:lnTo>
                <a:lnTo>
                  <a:pt x="0" y="169340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62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0800000">
            <a:off x="9866392" y="4414733"/>
            <a:ext cx="5360640" cy="5626626"/>
          </a:xfrm>
          <a:custGeom>
            <a:avLst/>
            <a:gdLst/>
            <a:ahLst/>
            <a:cxnLst/>
            <a:rect r="r" b="b" t="t" l="l"/>
            <a:pathLst>
              <a:path h="5626626" w="5360640">
                <a:moveTo>
                  <a:pt x="0" y="0"/>
                </a:moveTo>
                <a:lnTo>
                  <a:pt x="5360640" y="0"/>
                </a:lnTo>
                <a:lnTo>
                  <a:pt x="5360640" y="5626626"/>
                </a:lnTo>
                <a:lnTo>
                  <a:pt x="0" y="562662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834299" y="1618512"/>
            <a:ext cx="13200588" cy="22644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512"/>
              </a:lnSpc>
              <a:spcBef>
                <a:spcPct val="0"/>
              </a:spcBef>
            </a:pPr>
            <a:r>
              <a:rPr lang="en-US" sz="13223">
                <a:solidFill>
                  <a:srgbClr val="FFFFFF"/>
                </a:solidFill>
                <a:latin typeface="RQND Pro"/>
              </a:rPr>
              <a:t>FRASE CIFRADA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6388820" y="8757924"/>
            <a:ext cx="1229733" cy="8959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  <a:spcBef>
                <a:spcPct val="0"/>
              </a:spcBef>
            </a:pPr>
            <a:r>
              <a:rPr lang="en-US" sz="5199">
                <a:solidFill>
                  <a:srgbClr val="FFFFFF"/>
                </a:solidFill>
                <a:latin typeface="RQND Pro"/>
              </a:rPr>
              <a:t>06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981075"/>
            <a:ext cx="7995561" cy="4463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85"/>
              </a:lnSpc>
              <a:spcBef>
                <a:spcPct val="0"/>
              </a:spcBef>
            </a:pPr>
            <a:r>
              <a:rPr lang="en-US" sz="2632" spc="955">
                <a:solidFill>
                  <a:srgbClr val="FFFFFF"/>
                </a:solidFill>
                <a:latin typeface="RQND Pro Medium"/>
              </a:rPr>
              <a:t>CIFRADO Y DESCIFRADO CÉSAR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834299" y="5572848"/>
            <a:ext cx="5074481" cy="38918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887"/>
              </a:lnSpc>
            </a:pPr>
            <a:r>
              <a:rPr lang="en-US" sz="2777">
                <a:solidFill>
                  <a:srgbClr val="FFFFFF"/>
                </a:solidFill>
                <a:latin typeface="Poppins"/>
              </a:rPr>
              <a:t>Como </a:t>
            </a:r>
            <a:r>
              <a:rPr lang="en-US" sz="2777">
                <a:solidFill>
                  <a:srgbClr val="FFFFFF"/>
                </a:solidFill>
                <a:latin typeface="Poppins Bold"/>
              </a:rPr>
              <a:t>usuario</a:t>
            </a:r>
            <a:r>
              <a:rPr lang="en-US" sz="2777">
                <a:solidFill>
                  <a:srgbClr val="FFFFFF"/>
                </a:solidFill>
                <a:latin typeface="Poppins"/>
              </a:rPr>
              <a:t>, necesito que el programa </a:t>
            </a:r>
            <a:r>
              <a:rPr lang="en-US" sz="2777">
                <a:solidFill>
                  <a:srgbClr val="FFFFFF"/>
                </a:solidFill>
                <a:latin typeface="Poppins Bold"/>
              </a:rPr>
              <a:t>muestre </a:t>
            </a:r>
            <a:r>
              <a:rPr lang="en-US" sz="2777">
                <a:solidFill>
                  <a:srgbClr val="FFFFFF"/>
                </a:solidFill>
                <a:latin typeface="Poppins"/>
              </a:rPr>
              <a:t>la </a:t>
            </a:r>
            <a:r>
              <a:rPr lang="en-US" sz="2777">
                <a:solidFill>
                  <a:srgbClr val="FFFFFF"/>
                </a:solidFill>
                <a:latin typeface="Poppins Bold"/>
              </a:rPr>
              <a:t>frase</a:t>
            </a:r>
            <a:r>
              <a:rPr lang="en-US" sz="2777">
                <a:solidFill>
                  <a:srgbClr val="FFFFFF"/>
                </a:solidFill>
                <a:latin typeface="Poppins"/>
              </a:rPr>
              <a:t> </a:t>
            </a:r>
            <a:r>
              <a:rPr lang="en-US" sz="2777">
                <a:solidFill>
                  <a:srgbClr val="FFFFFF"/>
                </a:solidFill>
                <a:latin typeface="Poppins Bold"/>
              </a:rPr>
              <a:t>cifrada</a:t>
            </a:r>
            <a:r>
              <a:rPr lang="en-US" sz="2777">
                <a:solidFill>
                  <a:srgbClr val="FFFFFF"/>
                </a:solidFill>
                <a:latin typeface="Poppins"/>
              </a:rPr>
              <a:t> utilizando el algoritmo César para que pueda </a:t>
            </a:r>
            <a:r>
              <a:rPr lang="en-US" sz="2777">
                <a:solidFill>
                  <a:srgbClr val="FFFFFF"/>
                </a:solidFill>
                <a:latin typeface="Poppins Bold"/>
              </a:rPr>
              <a:t>ver </a:t>
            </a:r>
            <a:r>
              <a:rPr lang="en-US" sz="2777">
                <a:solidFill>
                  <a:srgbClr val="FFFFFF"/>
                </a:solidFill>
                <a:latin typeface="Poppins"/>
              </a:rPr>
              <a:t>la frase cifrada correctamente.</a:t>
            </a:r>
          </a:p>
          <a:p>
            <a:pPr algn="just">
              <a:lnSpc>
                <a:spcPts val="3887"/>
              </a:lnSpc>
            </a:pPr>
          </a:p>
          <a:p>
            <a:pPr algn="just">
              <a:lnSpc>
                <a:spcPts val="3887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10305273" y="5076825"/>
            <a:ext cx="4482878" cy="46043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67"/>
              </a:lnSpc>
            </a:pPr>
            <a:r>
              <a:rPr lang="en-US" sz="2477">
                <a:solidFill>
                  <a:srgbClr val="FFFFFF"/>
                </a:solidFill>
                <a:latin typeface="Poppins Bold"/>
              </a:rPr>
              <a:t>Criterios de Aceptación:</a:t>
            </a:r>
          </a:p>
          <a:p>
            <a:pPr algn="ctr">
              <a:lnSpc>
                <a:spcPts val="3467"/>
              </a:lnSpc>
            </a:pPr>
            <a:r>
              <a:rPr lang="en-US" sz="2477">
                <a:solidFill>
                  <a:srgbClr val="FFFFFF"/>
                </a:solidFill>
                <a:latin typeface="Poppins Bold"/>
              </a:rPr>
              <a:t> </a:t>
            </a:r>
          </a:p>
          <a:p>
            <a:pPr algn="ctr">
              <a:lnSpc>
                <a:spcPts val="5226"/>
              </a:lnSpc>
            </a:pPr>
            <a:r>
              <a:rPr lang="en-US" sz="2477">
                <a:solidFill>
                  <a:srgbClr val="FFFFFF"/>
                </a:solidFill>
                <a:latin typeface="Poppins"/>
              </a:rPr>
              <a:t>1. Aplicación del Algoritmo César</a:t>
            </a:r>
          </a:p>
          <a:p>
            <a:pPr algn="ctr">
              <a:lnSpc>
                <a:spcPts val="5226"/>
              </a:lnSpc>
            </a:pPr>
            <a:r>
              <a:rPr lang="en-US" sz="2477">
                <a:solidFill>
                  <a:srgbClr val="FFFFFF"/>
                </a:solidFill>
                <a:latin typeface="Poppins"/>
              </a:rPr>
              <a:t>2. Mostrar Resultado Cifrado</a:t>
            </a:r>
          </a:p>
          <a:p>
            <a:pPr algn="ctr">
              <a:lnSpc>
                <a:spcPts val="5226"/>
              </a:lnSpc>
            </a:pPr>
            <a:r>
              <a:rPr lang="en-US" sz="2477">
                <a:solidFill>
                  <a:srgbClr val="FFFFFF"/>
                </a:solidFill>
                <a:latin typeface="Poppins"/>
              </a:rPr>
              <a:t>3. Manejo de Caracteres Especiales</a:t>
            </a:r>
          </a:p>
          <a:p>
            <a:pPr algn="ctr">
              <a:lnSpc>
                <a:spcPts val="3467"/>
              </a:lnSpc>
            </a:pP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666" r="0" b="-1666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834299" y="1551500"/>
            <a:ext cx="12985653" cy="3258219"/>
          </a:xfrm>
          <a:custGeom>
            <a:avLst/>
            <a:gdLst/>
            <a:ahLst/>
            <a:cxnLst/>
            <a:rect r="r" b="b" t="t" l="l"/>
            <a:pathLst>
              <a:path h="3258219" w="12985653">
                <a:moveTo>
                  <a:pt x="0" y="0"/>
                </a:moveTo>
                <a:lnTo>
                  <a:pt x="12985654" y="0"/>
                </a:lnTo>
                <a:lnTo>
                  <a:pt x="12985654" y="3258219"/>
                </a:lnTo>
                <a:lnTo>
                  <a:pt x="0" y="32582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386705" y="5348099"/>
            <a:ext cx="1696903" cy="1693401"/>
          </a:xfrm>
          <a:custGeom>
            <a:avLst/>
            <a:gdLst/>
            <a:ahLst/>
            <a:cxnLst/>
            <a:rect r="r" b="b" t="t" l="l"/>
            <a:pathLst>
              <a:path h="1693401" w="1696903">
                <a:moveTo>
                  <a:pt x="0" y="0"/>
                </a:moveTo>
                <a:lnTo>
                  <a:pt x="1696903" y="0"/>
                </a:lnTo>
                <a:lnTo>
                  <a:pt x="1696903" y="1693401"/>
                </a:lnTo>
                <a:lnTo>
                  <a:pt x="0" y="169340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62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0800000">
            <a:off x="9958323" y="4414578"/>
            <a:ext cx="5421163" cy="5690152"/>
          </a:xfrm>
          <a:custGeom>
            <a:avLst/>
            <a:gdLst/>
            <a:ahLst/>
            <a:cxnLst/>
            <a:rect r="r" b="b" t="t" l="l"/>
            <a:pathLst>
              <a:path h="5690152" w="5421163">
                <a:moveTo>
                  <a:pt x="0" y="0"/>
                </a:moveTo>
                <a:lnTo>
                  <a:pt x="5421164" y="0"/>
                </a:lnTo>
                <a:lnTo>
                  <a:pt x="5421164" y="5690153"/>
                </a:lnTo>
                <a:lnTo>
                  <a:pt x="0" y="569015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6388820" y="8757924"/>
            <a:ext cx="1229733" cy="8959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  <a:spcBef>
                <a:spcPct val="0"/>
              </a:spcBef>
            </a:pPr>
            <a:r>
              <a:rPr lang="en-US" sz="5199">
                <a:solidFill>
                  <a:srgbClr val="FFFFFF"/>
                </a:solidFill>
                <a:latin typeface="RQND Pro"/>
              </a:rPr>
              <a:t>06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981075"/>
            <a:ext cx="7995561" cy="4463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85"/>
              </a:lnSpc>
              <a:spcBef>
                <a:spcPct val="0"/>
              </a:spcBef>
            </a:pPr>
            <a:r>
              <a:rPr lang="en-US" sz="2632" spc="955">
                <a:solidFill>
                  <a:srgbClr val="FFFFFF"/>
                </a:solidFill>
                <a:latin typeface="RQND Pro Medium"/>
              </a:rPr>
              <a:t>CIFRADO Y DESCIFRADO CÉSAR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353446" y="5366437"/>
            <a:ext cx="5074481" cy="38918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887"/>
              </a:lnSpc>
            </a:pPr>
            <a:r>
              <a:rPr lang="en-US" sz="2777">
                <a:solidFill>
                  <a:srgbClr val="FFFFFF"/>
                </a:solidFill>
                <a:latin typeface="Poppins"/>
              </a:rPr>
              <a:t>Como </a:t>
            </a:r>
            <a:r>
              <a:rPr lang="en-US" sz="2777">
                <a:solidFill>
                  <a:srgbClr val="FFFFFF"/>
                </a:solidFill>
                <a:latin typeface="Poppins Bold"/>
              </a:rPr>
              <a:t>usuario</a:t>
            </a:r>
            <a:r>
              <a:rPr lang="en-US" sz="2777">
                <a:solidFill>
                  <a:srgbClr val="FFFFFF"/>
                </a:solidFill>
                <a:latin typeface="Poppins"/>
              </a:rPr>
              <a:t>, necesito que el programa </a:t>
            </a:r>
            <a:r>
              <a:rPr lang="en-US" sz="2777">
                <a:solidFill>
                  <a:srgbClr val="FFFFFF"/>
                </a:solidFill>
                <a:latin typeface="Poppins Bold"/>
              </a:rPr>
              <a:t>descifre </a:t>
            </a:r>
            <a:r>
              <a:rPr lang="en-US" sz="2777">
                <a:solidFill>
                  <a:srgbClr val="FFFFFF"/>
                </a:solidFill>
                <a:latin typeface="Poppins"/>
              </a:rPr>
              <a:t>una frase cifrada con el algoritmo César, dado el desplazamiento original, para que pueda recuperar el texto original.</a:t>
            </a:r>
          </a:p>
          <a:p>
            <a:pPr algn="just">
              <a:lnSpc>
                <a:spcPts val="3887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9750481" y="5281424"/>
            <a:ext cx="5836847" cy="33210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67"/>
              </a:lnSpc>
            </a:pPr>
            <a:r>
              <a:rPr lang="en-US" sz="2477">
                <a:solidFill>
                  <a:srgbClr val="FFFFFF"/>
                </a:solidFill>
                <a:latin typeface="Poppins Bold"/>
              </a:rPr>
              <a:t>Criterios de Aceptación:</a:t>
            </a:r>
          </a:p>
          <a:p>
            <a:pPr algn="ctr">
              <a:lnSpc>
                <a:spcPts val="3467"/>
              </a:lnSpc>
            </a:pPr>
            <a:r>
              <a:rPr lang="en-US" sz="2477">
                <a:solidFill>
                  <a:srgbClr val="FFFFFF"/>
                </a:solidFill>
                <a:latin typeface="Poppins Bold"/>
              </a:rPr>
              <a:t> </a:t>
            </a:r>
          </a:p>
          <a:p>
            <a:pPr algn="ctr">
              <a:lnSpc>
                <a:spcPts val="2972"/>
              </a:lnSpc>
            </a:pPr>
            <a:r>
              <a:rPr lang="en-US" sz="2477">
                <a:solidFill>
                  <a:srgbClr val="FFFFFF"/>
                </a:solidFill>
                <a:latin typeface="Poppins"/>
              </a:rPr>
              <a:t>1. Ingreso de Frase Cifrada y Desplazamiento</a:t>
            </a:r>
          </a:p>
          <a:p>
            <a:pPr algn="ctr">
              <a:lnSpc>
                <a:spcPts val="6192"/>
              </a:lnSpc>
            </a:pPr>
            <a:r>
              <a:rPr lang="en-US" sz="2477">
                <a:solidFill>
                  <a:srgbClr val="FFFFFF"/>
                </a:solidFill>
                <a:latin typeface="Poppins"/>
              </a:rPr>
              <a:t>2. Aplicación del </a:t>
            </a:r>
            <a:r>
              <a:rPr lang="en-US" sz="2477">
                <a:solidFill>
                  <a:srgbClr val="FFFFFF"/>
                </a:solidFill>
                <a:latin typeface="Poppins"/>
              </a:rPr>
              <a:t>Algoritmo César</a:t>
            </a:r>
          </a:p>
          <a:p>
            <a:pPr algn="ctr">
              <a:lnSpc>
                <a:spcPts val="2997"/>
              </a:lnSpc>
            </a:pPr>
            <a:r>
              <a:rPr lang="en-US" sz="2477">
                <a:solidFill>
                  <a:srgbClr val="FFFFFF"/>
                </a:solidFill>
                <a:latin typeface="Poppins"/>
              </a:rPr>
              <a:t> para Descifrado</a:t>
            </a:r>
          </a:p>
          <a:p>
            <a:pPr algn="ctr">
              <a:lnSpc>
                <a:spcPts val="5226"/>
              </a:lnSpc>
            </a:pPr>
            <a:r>
              <a:rPr lang="en-US" sz="2477">
                <a:solidFill>
                  <a:srgbClr val="FFFFFF"/>
                </a:solidFill>
                <a:latin typeface="Poppins"/>
              </a:rPr>
              <a:t>3. Mostrar Resultado Descifrado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989282" y="1743361"/>
            <a:ext cx="13200588" cy="20733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973"/>
              </a:lnSpc>
              <a:spcBef>
                <a:spcPct val="0"/>
              </a:spcBef>
            </a:pPr>
            <a:r>
              <a:rPr lang="en-US" sz="12123">
                <a:solidFill>
                  <a:srgbClr val="FFFFFF"/>
                </a:solidFill>
                <a:latin typeface="RQND Pro"/>
              </a:rPr>
              <a:t>DESCIFRADO CÉSAR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666" r="0" b="-1666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834299" y="1551500"/>
            <a:ext cx="12985653" cy="3258219"/>
          </a:xfrm>
          <a:custGeom>
            <a:avLst/>
            <a:gdLst/>
            <a:ahLst/>
            <a:cxnLst/>
            <a:rect r="r" b="b" t="t" l="l"/>
            <a:pathLst>
              <a:path h="3258219" w="12985653">
                <a:moveTo>
                  <a:pt x="0" y="0"/>
                </a:moveTo>
                <a:lnTo>
                  <a:pt x="12985654" y="0"/>
                </a:lnTo>
                <a:lnTo>
                  <a:pt x="12985654" y="3258219"/>
                </a:lnTo>
                <a:lnTo>
                  <a:pt x="0" y="32582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386705" y="5348099"/>
            <a:ext cx="1696903" cy="1693401"/>
          </a:xfrm>
          <a:custGeom>
            <a:avLst/>
            <a:gdLst/>
            <a:ahLst/>
            <a:cxnLst/>
            <a:rect r="r" b="b" t="t" l="l"/>
            <a:pathLst>
              <a:path h="1693401" w="1696903">
                <a:moveTo>
                  <a:pt x="0" y="0"/>
                </a:moveTo>
                <a:lnTo>
                  <a:pt x="1696903" y="0"/>
                </a:lnTo>
                <a:lnTo>
                  <a:pt x="1696903" y="1693401"/>
                </a:lnTo>
                <a:lnTo>
                  <a:pt x="0" y="169340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62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0800000">
            <a:off x="10090654" y="4809719"/>
            <a:ext cx="4758814" cy="4994938"/>
          </a:xfrm>
          <a:custGeom>
            <a:avLst/>
            <a:gdLst/>
            <a:ahLst/>
            <a:cxnLst/>
            <a:rect r="r" b="b" t="t" l="l"/>
            <a:pathLst>
              <a:path h="4994938" w="4758814">
                <a:moveTo>
                  <a:pt x="0" y="0"/>
                </a:moveTo>
                <a:lnTo>
                  <a:pt x="4758814" y="0"/>
                </a:lnTo>
                <a:lnTo>
                  <a:pt x="4758814" y="4994938"/>
                </a:lnTo>
                <a:lnTo>
                  <a:pt x="0" y="499493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880435" y="2131254"/>
            <a:ext cx="11737187" cy="21357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42"/>
              </a:lnSpc>
            </a:pPr>
            <a:r>
              <a:rPr lang="en-US" sz="11757">
                <a:solidFill>
                  <a:srgbClr val="FFFFFF"/>
                </a:solidFill>
                <a:latin typeface="RQND Pro"/>
              </a:rPr>
              <a:t>MANEJO DE ENTRADAS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6388820" y="8757924"/>
            <a:ext cx="1229733" cy="8959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  <a:spcBef>
                <a:spcPct val="0"/>
              </a:spcBef>
            </a:pPr>
            <a:r>
              <a:rPr lang="en-US" sz="5199">
                <a:solidFill>
                  <a:srgbClr val="FFFFFF"/>
                </a:solidFill>
                <a:latin typeface="RQND Pro"/>
              </a:rPr>
              <a:t>06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981075"/>
            <a:ext cx="7995561" cy="4463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85"/>
              </a:lnSpc>
              <a:spcBef>
                <a:spcPct val="0"/>
              </a:spcBef>
            </a:pPr>
            <a:r>
              <a:rPr lang="en-US" sz="2632" spc="955">
                <a:solidFill>
                  <a:srgbClr val="FFFFFF"/>
                </a:solidFill>
                <a:latin typeface="RQND Pro Medium"/>
              </a:rPr>
              <a:t>CIFRADO Y DESCIFRADO CÉSAR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235156" y="5456611"/>
            <a:ext cx="5074481" cy="43776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887"/>
              </a:lnSpc>
            </a:pPr>
            <a:r>
              <a:rPr lang="en-US" sz="2777">
                <a:solidFill>
                  <a:srgbClr val="FFFFFF"/>
                </a:solidFill>
                <a:latin typeface="Poppins"/>
              </a:rPr>
              <a:t>Como </a:t>
            </a:r>
            <a:r>
              <a:rPr lang="en-US" sz="2777">
                <a:solidFill>
                  <a:srgbClr val="FFFFFF"/>
                </a:solidFill>
                <a:latin typeface="Poppins Bold"/>
              </a:rPr>
              <a:t>usuario</a:t>
            </a:r>
            <a:r>
              <a:rPr lang="en-US" sz="2777">
                <a:solidFill>
                  <a:srgbClr val="FFFFFF"/>
                </a:solidFill>
                <a:latin typeface="Poppins"/>
              </a:rPr>
              <a:t>, necesito que el programa </a:t>
            </a:r>
            <a:r>
              <a:rPr lang="en-US" sz="2777">
                <a:solidFill>
                  <a:srgbClr val="FFFFFF"/>
                </a:solidFill>
                <a:latin typeface="Poppins Bold"/>
              </a:rPr>
              <a:t>maneje mayúsculas</a:t>
            </a:r>
            <a:r>
              <a:rPr lang="en-US" sz="2777">
                <a:solidFill>
                  <a:srgbClr val="FFFFFF"/>
                </a:solidFill>
                <a:latin typeface="Poppins"/>
              </a:rPr>
              <a:t>, </a:t>
            </a:r>
            <a:r>
              <a:rPr lang="en-US" sz="2777">
                <a:solidFill>
                  <a:srgbClr val="FFFFFF"/>
                </a:solidFill>
                <a:latin typeface="Poppins Bold"/>
              </a:rPr>
              <a:t>minúsculas </a:t>
            </a:r>
            <a:r>
              <a:rPr lang="en-US" sz="2777">
                <a:solidFill>
                  <a:srgbClr val="FFFFFF"/>
                </a:solidFill>
                <a:latin typeface="Poppins"/>
              </a:rPr>
              <a:t>y </a:t>
            </a:r>
            <a:r>
              <a:rPr lang="en-US" sz="2777">
                <a:solidFill>
                  <a:srgbClr val="FFFFFF"/>
                </a:solidFill>
                <a:latin typeface="Poppins Bold"/>
              </a:rPr>
              <a:t>caracteres especiales </a:t>
            </a:r>
            <a:r>
              <a:rPr lang="en-US" sz="2777">
                <a:solidFill>
                  <a:srgbClr val="FFFFFF"/>
                </a:solidFill>
                <a:latin typeface="Poppins"/>
              </a:rPr>
              <a:t>para que el cifrado y descifrado sean </a:t>
            </a:r>
            <a:r>
              <a:rPr lang="en-US" sz="2777">
                <a:solidFill>
                  <a:srgbClr val="FFFFFF"/>
                </a:solidFill>
                <a:latin typeface="Poppins Bold"/>
              </a:rPr>
              <a:t>precisos</a:t>
            </a:r>
            <a:r>
              <a:rPr lang="en-US" sz="2777">
                <a:solidFill>
                  <a:srgbClr val="FFFFFF"/>
                </a:solidFill>
                <a:latin typeface="Poppins"/>
              </a:rPr>
              <a:t> y mantengan la integridad del texto original.</a:t>
            </a:r>
          </a:p>
          <a:p>
            <a:pPr algn="just">
              <a:lnSpc>
                <a:spcPts val="3887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10375974" y="5466136"/>
            <a:ext cx="4188173" cy="46043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67"/>
              </a:lnSpc>
            </a:pPr>
            <a:r>
              <a:rPr lang="en-US" sz="2477">
                <a:solidFill>
                  <a:srgbClr val="FFFFFF"/>
                </a:solidFill>
                <a:latin typeface="Poppins Bold"/>
              </a:rPr>
              <a:t>Criterios de Aceptación:</a:t>
            </a:r>
          </a:p>
          <a:p>
            <a:pPr algn="ctr">
              <a:lnSpc>
                <a:spcPts val="3467"/>
              </a:lnSpc>
            </a:pPr>
            <a:r>
              <a:rPr lang="en-US" sz="2477">
                <a:solidFill>
                  <a:srgbClr val="FFFFFF"/>
                </a:solidFill>
                <a:latin typeface="Poppins Bold"/>
              </a:rPr>
              <a:t> </a:t>
            </a:r>
          </a:p>
          <a:p>
            <a:pPr algn="ctr">
              <a:lnSpc>
                <a:spcPts val="5226"/>
              </a:lnSpc>
            </a:pPr>
            <a:r>
              <a:rPr lang="en-US" sz="2477">
                <a:solidFill>
                  <a:srgbClr val="FFFFFF"/>
                </a:solidFill>
                <a:latin typeface="Poppins"/>
              </a:rPr>
              <a:t>1. Manejo de Mayúsculas y Minúsculas</a:t>
            </a:r>
          </a:p>
          <a:p>
            <a:pPr algn="ctr">
              <a:lnSpc>
                <a:spcPts val="5226"/>
              </a:lnSpc>
            </a:pPr>
            <a:r>
              <a:rPr lang="en-US" sz="2477">
                <a:solidFill>
                  <a:srgbClr val="FFFFFF"/>
                </a:solidFill>
                <a:latin typeface="Poppins"/>
              </a:rPr>
              <a:t>2. Preservación de Caracteres Especiales</a:t>
            </a:r>
          </a:p>
          <a:p>
            <a:pPr algn="ctr">
              <a:lnSpc>
                <a:spcPts val="5226"/>
              </a:lnSpc>
            </a:pPr>
          </a:p>
          <a:p>
            <a:pPr algn="ctr">
              <a:lnSpc>
                <a:spcPts val="3467"/>
              </a:lnSpc>
            </a:pP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666" r="0" b="-1666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505577" y="457039"/>
            <a:ext cx="6697379" cy="9372922"/>
          </a:xfrm>
          <a:custGeom>
            <a:avLst/>
            <a:gdLst/>
            <a:ahLst/>
            <a:cxnLst/>
            <a:rect r="r" b="b" t="t" l="l"/>
            <a:pathLst>
              <a:path h="9372922" w="6697379">
                <a:moveTo>
                  <a:pt x="0" y="0"/>
                </a:moveTo>
                <a:lnTo>
                  <a:pt x="6697380" y="0"/>
                </a:lnTo>
                <a:lnTo>
                  <a:pt x="6697380" y="9372922"/>
                </a:lnTo>
                <a:lnTo>
                  <a:pt x="0" y="937292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394786" y="1710214"/>
            <a:ext cx="4918963" cy="6866572"/>
          </a:xfrm>
          <a:custGeom>
            <a:avLst/>
            <a:gdLst/>
            <a:ahLst/>
            <a:cxnLst/>
            <a:rect r="r" b="b" t="t" l="l"/>
            <a:pathLst>
              <a:path h="6866572" w="4918963">
                <a:moveTo>
                  <a:pt x="0" y="0"/>
                </a:moveTo>
                <a:lnTo>
                  <a:pt x="4918962" y="0"/>
                </a:lnTo>
                <a:lnTo>
                  <a:pt x="4918962" y="6866572"/>
                </a:lnTo>
                <a:lnTo>
                  <a:pt x="0" y="686657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657695" y="3856785"/>
            <a:ext cx="11035940" cy="30115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324"/>
              </a:lnSpc>
            </a:pPr>
            <a:r>
              <a:rPr lang="en-US" sz="13323">
                <a:solidFill>
                  <a:srgbClr val="FFFFFF"/>
                </a:solidFill>
                <a:latin typeface="RQND Pro"/>
              </a:rPr>
              <a:t>REQUISITOS NO FUNCIONALES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657695" y="8757924"/>
            <a:ext cx="1229733" cy="8959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  <a:spcBef>
                <a:spcPct val="0"/>
              </a:spcBef>
            </a:pPr>
            <a:r>
              <a:rPr lang="en-US" sz="5199">
                <a:solidFill>
                  <a:srgbClr val="FFFFFF"/>
                </a:solidFill>
                <a:latin typeface="RQND Pro"/>
              </a:rPr>
              <a:t>07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657695" y="3371010"/>
            <a:ext cx="7995561" cy="4463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85"/>
              </a:lnSpc>
              <a:spcBef>
                <a:spcPct val="0"/>
              </a:spcBef>
            </a:pPr>
            <a:r>
              <a:rPr lang="en-US" sz="2632" spc="955">
                <a:solidFill>
                  <a:srgbClr val="FFFFFF"/>
                </a:solidFill>
                <a:latin typeface="RQND Pro Medium"/>
              </a:rPr>
              <a:t>CIFRADO Y DESCIFRADO CESAR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666" r="0" b="-1666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437498" y="-560877"/>
            <a:ext cx="10753446" cy="10753446"/>
          </a:xfrm>
          <a:custGeom>
            <a:avLst/>
            <a:gdLst/>
            <a:ahLst/>
            <a:cxnLst/>
            <a:rect r="r" b="b" t="t" l="l"/>
            <a:pathLst>
              <a:path h="10753446" w="10753446">
                <a:moveTo>
                  <a:pt x="0" y="0"/>
                </a:moveTo>
                <a:lnTo>
                  <a:pt x="10753447" y="0"/>
                </a:lnTo>
                <a:lnTo>
                  <a:pt x="10753447" y="10753447"/>
                </a:lnTo>
                <a:lnTo>
                  <a:pt x="0" y="107534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4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827356" y="5741512"/>
            <a:ext cx="4123310" cy="4114800"/>
          </a:xfrm>
          <a:custGeom>
            <a:avLst/>
            <a:gdLst/>
            <a:ahLst/>
            <a:cxnLst/>
            <a:rect r="r" b="b" t="t" l="l"/>
            <a:pathLst>
              <a:path h="4114800" w="4123310">
                <a:moveTo>
                  <a:pt x="0" y="0"/>
                </a:moveTo>
                <a:lnTo>
                  <a:pt x="4123311" y="0"/>
                </a:lnTo>
                <a:lnTo>
                  <a:pt x="412331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1061221" y="6329720"/>
            <a:ext cx="3096974" cy="5857161"/>
          </a:xfrm>
          <a:custGeom>
            <a:avLst/>
            <a:gdLst/>
            <a:ahLst/>
            <a:cxnLst/>
            <a:rect r="r" b="b" t="t" l="l"/>
            <a:pathLst>
              <a:path h="5857161" w="3096974">
                <a:moveTo>
                  <a:pt x="0" y="0"/>
                </a:moveTo>
                <a:lnTo>
                  <a:pt x="3096974" y="0"/>
                </a:lnTo>
                <a:lnTo>
                  <a:pt x="3096974" y="5857160"/>
                </a:lnTo>
                <a:lnTo>
                  <a:pt x="0" y="585716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-1061221" y="3874447"/>
            <a:ext cx="13200588" cy="2280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652"/>
              </a:lnSpc>
              <a:spcBef>
                <a:spcPct val="0"/>
              </a:spcBef>
            </a:pPr>
            <a:r>
              <a:rPr lang="en-US" sz="13323">
                <a:solidFill>
                  <a:srgbClr val="FFFFFF"/>
                </a:solidFill>
                <a:latin typeface="RQND Pro"/>
              </a:rPr>
              <a:t>ESTRUCTURA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600858" y="2860241"/>
            <a:ext cx="1696903" cy="1693401"/>
          </a:xfrm>
          <a:custGeom>
            <a:avLst/>
            <a:gdLst/>
            <a:ahLst/>
            <a:cxnLst/>
            <a:rect r="r" b="b" t="t" l="l"/>
            <a:pathLst>
              <a:path h="1693401" w="1696903">
                <a:moveTo>
                  <a:pt x="0" y="0"/>
                </a:moveTo>
                <a:lnTo>
                  <a:pt x="1696903" y="0"/>
                </a:lnTo>
                <a:lnTo>
                  <a:pt x="1696903" y="1693401"/>
                </a:lnTo>
                <a:lnTo>
                  <a:pt x="0" y="169340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2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1564297" y="850550"/>
            <a:ext cx="3579450" cy="8407750"/>
          </a:xfrm>
          <a:custGeom>
            <a:avLst/>
            <a:gdLst/>
            <a:ahLst/>
            <a:cxnLst/>
            <a:rect r="r" b="b" t="t" l="l"/>
            <a:pathLst>
              <a:path h="8407750" w="3579450">
                <a:moveTo>
                  <a:pt x="0" y="0"/>
                </a:moveTo>
                <a:lnTo>
                  <a:pt x="3579449" y="0"/>
                </a:lnTo>
                <a:lnTo>
                  <a:pt x="3579449" y="8407750"/>
                </a:lnTo>
                <a:lnTo>
                  <a:pt x="0" y="840775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28700" y="4107270"/>
            <a:ext cx="7995561" cy="4463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85"/>
              </a:lnSpc>
              <a:spcBef>
                <a:spcPct val="0"/>
              </a:spcBef>
            </a:pPr>
            <a:r>
              <a:rPr lang="en-US" sz="2632" spc="955">
                <a:solidFill>
                  <a:srgbClr val="FFFFFF"/>
                </a:solidFill>
                <a:latin typeface="RQND Pro Medium"/>
              </a:rPr>
              <a:t>CIFRADO Y DESCIFRADO CÉSAR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666" r="0" b="-1666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950667" y="-466446"/>
            <a:ext cx="10753446" cy="10753446"/>
          </a:xfrm>
          <a:custGeom>
            <a:avLst/>
            <a:gdLst/>
            <a:ahLst/>
            <a:cxnLst/>
            <a:rect r="r" b="b" t="t" l="l"/>
            <a:pathLst>
              <a:path h="10753446" w="10753446">
                <a:moveTo>
                  <a:pt x="0" y="0"/>
                </a:moveTo>
                <a:lnTo>
                  <a:pt x="10753446" y="0"/>
                </a:lnTo>
                <a:lnTo>
                  <a:pt x="10753446" y="10753446"/>
                </a:lnTo>
                <a:lnTo>
                  <a:pt x="0" y="1075344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4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827356" y="5741512"/>
            <a:ext cx="4123310" cy="4114800"/>
          </a:xfrm>
          <a:custGeom>
            <a:avLst/>
            <a:gdLst/>
            <a:ahLst/>
            <a:cxnLst/>
            <a:rect r="r" b="b" t="t" l="l"/>
            <a:pathLst>
              <a:path h="4114800" w="4123310">
                <a:moveTo>
                  <a:pt x="0" y="0"/>
                </a:moveTo>
                <a:lnTo>
                  <a:pt x="4123311" y="0"/>
                </a:lnTo>
                <a:lnTo>
                  <a:pt x="412331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1061221" y="6329720"/>
            <a:ext cx="3096974" cy="5857161"/>
          </a:xfrm>
          <a:custGeom>
            <a:avLst/>
            <a:gdLst/>
            <a:ahLst/>
            <a:cxnLst/>
            <a:rect r="r" b="b" t="t" l="l"/>
            <a:pathLst>
              <a:path h="5857161" w="3096974">
                <a:moveTo>
                  <a:pt x="0" y="0"/>
                </a:moveTo>
                <a:lnTo>
                  <a:pt x="3096974" y="0"/>
                </a:lnTo>
                <a:lnTo>
                  <a:pt x="3096974" y="5857160"/>
                </a:lnTo>
                <a:lnTo>
                  <a:pt x="0" y="585716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00858" y="2860241"/>
            <a:ext cx="1696903" cy="1693401"/>
          </a:xfrm>
          <a:custGeom>
            <a:avLst/>
            <a:gdLst/>
            <a:ahLst/>
            <a:cxnLst/>
            <a:rect r="r" b="b" t="t" l="l"/>
            <a:pathLst>
              <a:path h="1693401" w="1696903">
                <a:moveTo>
                  <a:pt x="0" y="0"/>
                </a:moveTo>
                <a:lnTo>
                  <a:pt x="1696903" y="0"/>
                </a:lnTo>
                <a:lnTo>
                  <a:pt x="1696903" y="1693401"/>
                </a:lnTo>
                <a:lnTo>
                  <a:pt x="0" y="169340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2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981075"/>
            <a:ext cx="7995561" cy="4463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85"/>
              </a:lnSpc>
              <a:spcBef>
                <a:spcPct val="0"/>
              </a:spcBef>
            </a:pPr>
            <a:r>
              <a:rPr lang="en-US" sz="2632" spc="955">
                <a:solidFill>
                  <a:srgbClr val="FFFFFF"/>
                </a:solidFill>
                <a:latin typeface="RQND Pro Medium"/>
              </a:rPr>
              <a:t>CIFRADO Y DESCIFRADO CÉSAR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423966" y="771525"/>
            <a:ext cx="13200588" cy="2280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652"/>
              </a:lnSpc>
              <a:spcBef>
                <a:spcPct val="0"/>
              </a:spcBef>
            </a:pPr>
            <a:r>
              <a:rPr lang="en-US" sz="13323">
                <a:solidFill>
                  <a:srgbClr val="FFFFFF"/>
                </a:solidFill>
                <a:latin typeface="RQND Pro"/>
              </a:rPr>
              <a:t>REPOSITORIO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4083955" y="3251829"/>
            <a:ext cx="10120090" cy="5796481"/>
          </a:xfrm>
          <a:custGeom>
            <a:avLst/>
            <a:gdLst/>
            <a:ahLst/>
            <a:cxnLst/>
            <a:rect r="r" b="b" t="t" l="l"/>
            <a:pathLst>
              <a:path h="5796481" w="10120090">
                <a:moveTo>
                  <a:pt x="0" y="0"/>
                </a:moveTo>
                <a:lnTo>
                  <a:pt x="10120090" y="0"/>
                </a:lnTo>
                <a:lnTo>
                  <a:pt x="10120090" y="5796481"/>
                </a:lnTo>
                <a:lnTo>
                  <a:pt x="0" y="579648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-44547" b="0"/>
            </a:stretch>
          </a:blipFill>
        </p:spPr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666" r="0" b="-1666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519367" y="-352343"/>
            <a:ext cx="10991686" cy="10991686"/>
          </a:xfrm>
          <a:custGeom>
            <a:avLst/>
            <a:gdLst/>
            <a:ahLst/>
            <a:cxnLst/>
            <a:rect r="r" b="b" t="t" l="l"/>
            <a:pathLst>
              <a:path h="10991686" w="10991686">
                <a:moveTo>
                  <a:pt x="0" y="0"/>
                </a:moveTo>
                <a:lnTo>
                  <a:pt x="10991686" y="0"/>
                </a:lnTo>
                <a:lnTo>
                  <a:pt x="10991686" y="10991686"/>
                </a:lnTo>
                <a:lnTo>
                  <a:pt x="0" y="1099168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9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521383" y="2644476"/>
            <a:ext cx="4123310" cy="4114800"/>
          </a:xfrm>
          <a:custGeom>
            <a:avLst/>
            <a:gdLst/>
            <a:ahLst/>
            <a:cxnLst/>
            <a:rect r="r" b="b" t="t" l="l"/>
            <a:pathLst>
              <a:path h="4114800" w="4123310">
                <a:moveTo>
                  <a:pt x="0" y="0"/>
                </a:moveTo>
                <a:lnTo>
                  <a:pt x="4123311" y="0"/>
                </a:lnTo>
                <a:lnTo>
                  <a:pt x="412331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381972" y="3468917"/>
            <a:ext cx="7524055" cy="4323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67"/>
              </a:lnSpc>
              <a:spcBef>
                <a:spcPct val="0"/>
              </a:spcBef>
            </a:pPr>
            <a:r>
              <a:rPr lang="en-US" sz="2477" spc="899">
                <a:solidFill>
                  <a:srgbClr val="FFFFFF"/>
                </a:solidFill>
                <a:latin typeface="RQND Pro Medium"/>
              </a:rPr>
              <a:t>CIFRADO CESAR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124714" y="4510846"/>
            <a:ext cx="10437882" cy="14121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592"/>
              </a:lnSpc>
            </a:pPr>
            <a:r>
              <a:rPr lang="en-US" sz="13323">
                <a:solidFill>
                  <a:srgbClr val="FFFFFF"/>
                </a:solidFill>
                <a:latin typeface="RQND Pro"/>
              </a:rPr>
              <a:t>Gracias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448004" y="7932474"/>
            <a:ext cx="485736" cy="485736"/>
          </a:xfrm>
          <a:custGeom>
            <a:avLst/>
            <a:gdLst/>
            <a:ahLst/>
            <a:cxnLst/>
            <a:rect r="r" b="b" t="t" l="l"/>
            <a:pathLst>
              <a:path h="485736" w="485736">
                <a:moveTo>
                  <a:pt x="0" y="0"/>
                </a:moveTo>
                <a:lnTo>
                  <a:pt x="485736" y="0"/>
                </a:lnTo>
                <a:lnTo>
                  <a:pt x="485736" y="485735"/>
                </a:lnTo>
                <a:lnTo>
                  <a:pt x="0" y="4857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6342641" y="7932474"/>
            <a:ext cx="485736" cy="485736"/>
          </a:xfrm>
          <a:custGeom>
            <a:avLst/>
            <a:gdLst/>
            <a:ahLst/>
            <a:cxnLst/>
            <a:rect r="r" b="b" t="t" l="l"/>
            <a:pathLst>
              <a:path h="485736" w="485736">
                <a:moveTo>
                  <a:pt x="0" y="0"/>
                </a:moveTo>
                <a:lnTo>
                  <a:pt x="485736" y="0"/>
                </a:lnTo>
                <a:lnTo>
                  <a:pt x="485736" y="485735"/>
                </a:lnTo>
                <a:lnTo>
                  <a:pt x="0" y="48573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-1638096" y="7593659"/>
            <a:ext cx="20351105" cy="1150279"/>
            <a:chOff x="0" y="0"/>
            <a:chExt cx="5359962" cy="30295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5359962" cy="302954"/>
            </a:xfrm>
            <a:custGeom>
              <a:avLst/>
              <a:gdLst/>
              <a:ahLst/>
              <a:cxnLst/>
              <a:rect r="r" b="b" t="t" l="l"/>
              <a:pathLst>
                <a:path h="302954" w="5359962">
                  <a:moveTo>
                    <a:pt x="0" y="0"/>
                  </a:moveTo>
                  <a:lnTo>
                    <a:pt x="5359962" y="0"/>
                  </a:lnTo>
                  <a:lnTo>
                    <a:pt x="5359962" y="302954"/>
                  </a:lnTo>
                  <a:lnTo>
                    <a:pt x="0" y="302954"/>
                  </a:lnTo>
                  <a:close/>
                </a:path>
              </a:pathLst>
            </a:custGeom>
            <a:solidFill>
              <a:srgbClr val="240960">
                <a:alpha val="28627"/>
              </a:srgbClr>
            </a:solidFill>
            <a:ln w="38100" cap="sq">
              <a:solidFill>
                <a:srgbClr val="FFFFFF">
                  <a:alpha val="28627"/>
                </a:srgbClr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5359962" cy="3410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12228796" y="7919387"/>
            <a:ext cx="498822" cy="498822"/>
          </a:xfrm>
          <a:custGeom>
            <a:avLst/>
            <a:gdLst/>
            <a:ahLst/>
            <a:cxnLst/>
            <a:rect r="r" b="b" t="t" l="l"/>
            <a:pathLst>
              <a:path h="498822" w="498822">
                <a:moveTo>
                  <a:pt x="0" y="0"/>
                </a:moveTo>
                <a:lnTo>
                  <a:pt x="498822" y="0"/>
                </a:lnTo>
                <a:lnTo>
                  <a:pt x="498822" y="498822"/>
                </a:lnTo>
                <a:lnTo>
                  <a:pt x="0" y="49882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3052082" y="8045253"/>
            <a:ext cx="4355456" cy="2756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85"/>
              </a:lnSpc>
            </a:pPr>
            <a:r>
              <a:rPr lang="en-US" sz="2005">
                <a:solidFill>
                  <a:srgbClr val="FFFFFF"/>
                </a:solidFill>
                <a:latin typeface="Space Mono"/>
              </a:rPr>
              <a:t>www.reallygreatsite.com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165927" y="8051796"/>
            <a:ext cx="4355456" cy="2756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85"/>
              </a:lnSpc>
            </a:pPr>
            <a:r>
              <a:rPr lang="en-US" sz="2005">
                <a:solidFill>
                  <a:srgbClr val="FFFFFF"/>
                </a:solidFill>
                <a:latin typeface="Space Mono"/>
              </a:rPr>
              <a:t>hello@reallygreatsite.com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271290" y="8051796"/>
            <a:ext cx="4355456" cy="2756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85"/>
              </a:lnSpc>
            </a:pPr>
            <a:r>
              <a:rPr lang="en-US" sz="2005">
                <a:solidFill>
                  <a:srgbClr val="FFFFFF"/>
                </a:solidFill>
                <a:latin typeface="Space Mono"/>
              </a:rPr>
              <a:t>+123-456-7890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666" r="0" b="-1666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437498" y="-560877"/>
            <a:ext cx="10753446" cy="10753446"/>
          </a:xfrm>
          <a:custGeom>
            <a:avLst/>
            <a:gdLst/>
            <a:ahLst/>
            <a:cxnLst/>
            <a:rect r="r" b="b" t="t" l="l"/>
            <a:pathLst>
              <a:path h="10753446" w="10753446">
                <a:moveTo>
                  <a:pt x="0" y="0"/>
                </a:moveTo>
                <a:lnTo>
                  <a:pt x="10753447" y="0"/>
                </a:lnTo>
                <a:lnTo>
                  <a:pt x="10753447" y="10753447"/>
                </a:lnTo>
                <a:lnTo>
                  <a:pt x="0" y="107534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4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827356" y="5741512"/>
            <a:ext cx="4123310" cy="4114800"/>
          </a:xfrm>
          <a:custGeom>
            <a:avLst/>
            <a:gdLst/>
            <a:ahLst/>
            <a:cxnLst/>
            <a:rect r="r" b="b" t="t" l="l"/>
            <a:pathLst>
              <a:path h="4114800" w="4123310">
                <a:moveTo>
                  <a:pt x="0" y="0"/>
                </a:moveTo>
                <a:lnTo>
                  <a:pt x="4123311" y="0"/>
                </a:lnTo>
                <a:lnTo>
                  <a:pt x="412331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1061221" y="6329720"/>
            <a:ext cx="3096974" cy="5857161"/>
          </a:xfrm>
          <a:custGeom>
            <a:avLst/>
            <a:gdLst/>
            <a:ahLst/>
            <a:cxnLst/>
            <a:rect r="r" b="b" t="t" l="l"/>
            <a:pathLst>
              <a:path h="5857161" w="3096974">
                <a:moveTo>
                  <a:pt x="0" y="0"/>
                </a:moveTo>
                <a:lnTo>
                  <a:pt x="3096974" y="0"/>
                </a:lnTo>
                <a:lnTo>
                  <a:pt x="3096974" y="5857160"/>
                </a:lnTo>
                <a:lnTo>
                  <a:pt x="0" y="585716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449309" y="2111198"/>
            <a:ext cx="13200588" cy="2280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652"/>
              </a:lnSpc>
              <a:spcBef>
                <a:spcPct val="0"/>
              </a:spcBef>
            </a:pPr>
            <a:r>
              <a:rPr lang="en-US" sz="13323">
                <a:solidFill>
                  <a:srgbClr val="FFFFFF"/>
                </a:solidFill>
                <a:latin typeface="RQND Pro"/>
              </a:rPr>
              <a:t>ALGORITMO CESAR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381972" y="1281282"/>
            <a:ext cx="7524055" cy="4323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67"/>
              </a:lnSpc>
              <a:spcBef>
                <a:spcPct val="0"/>
              </a:spcBef>
            </a:pPr>
            <a:r>
              <a:rPr lang="en-US" sz="2477" spc="899">
                <a:solidFill>
                  <a:srgbClr val="FFFFFF"/>
                </a:solidFill>
                <a:latin typeface="RQND Pro Medium"/>
              </a:rPr>
              <a:t>CIFRADO CESAR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600858" y="2860241"/>
            <a:ext cx="1696903" cy="1693401"/>
          </a:xfrm>
          <a:custGeom>
            <a:avLst/>
            <a:gdLst/>
            <a:ahLst/>
            <a:cxnLst/>
            <a:rect r="r" b="b" t="t" l="l"/>
            <a:pathLst>
              <a:path h="1693401" w="1696903">
                <a:moveTo>
                  <a:pt x="0" y="0"/>
                </a:moveTo>
                <a:lnTo>
                  <a:pt x="1696903" y="0"/>
                </a:lnTo>
                <a:lnTo>
                  <a:pt x="1696903" y="1693401"/>
                </a:lnTo>
                <a:lnTo>
                  <a:pt x="0" y="169340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2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4139185" y="5418312"/>
            <a:ext cx="9820837" cy="17561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67"/>
              </a:lnSpc>
            </a:pPr>
            <a:r>
              <a:rPr lang="en-US" sz="2477">
                <a:solidFill>
                  <a:srgbClr val="FFFFFF"/>
                </a:solidFill>
                <a:latin typeface="Poppins"/>
              </a:rPr>
              <a:t>El Cifrado de César es una técnica de cifrado por sustitución en la que cada letra del texto original se reemplaza por otra que se encuentra un número f</a:t>
            </a:r>
            <a:r>
              <a:rPr lang="en-US" sz="2477">
                <a:solidFill>
                  <a:srgbClr val="FFFFFF"/>
                </a:solidFill>
                <a:latin typeface="Poppins"/>
              </a:rPr>
              <a:t>ijo de posiciones más adelante en el alfabeto.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6388820" y="8757924"/>
            <a:ext cx="1229733" cy="8959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  <a:spcBef>
                <a:spcPct val="0"/>
              </a:spcBef>
            </a:pPr>
            <a:r>
              <a:rPr lang="en-US" sz="5199">
                <a:solidFill>
                  <a:srgbClr val="FFFFFF"/>
                </a:solidFill>
                <a:latin typeface="RQND Pro"/>
              </a:rPr>
              <a:t>02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666" r="0" b="-1666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081921" y="0"/>
            <a:ext cx="9136371" cy="10670214"/>
          </a:xfrm>
          <a:custGeom>
            <a:avLst/>
            <a:gdLst/>
            <a:ahLst/>
            <a:cxnLst/>
            <a:rect r="r" b="b" t="t" l="l"/>
            <a:pathLst>
              <a:path h="10670214" w="9136371">
                <a:moveTo>
                  <a:pt x="0" y="0"/>
                </a:moveTo>
                <a:lnTo>
                  <a:pt x="9136371" y="0"/>
                </a:lnTo>
                <a:lnTo>
                  <a:pt x="9136371" y="10670214"/>
                </a:lnTo>
                <a:lnTo>
                  <a:pt x="0" y="106702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29677" y="5143500"/>
            <a:ext cx="1696903" cy="1693401"/>
          </a:xfrm>
          <a:custGeom>
            <a:avLst/>
            <a:gdLst/>
            <a:ahLst/>
            <a:cxnLst/>
            <a:rect r="r" b="b" t="t" l="l"/>
            <a:pathLst>
              <a:path h="1693401" w="1696903">
                <a:moveTo>
                  <a:pt x="0" y="0"/>
                </a:moveTo>
                <a:lnTo>
                  <a:pt x="1696903" y="0"/>
                </a:lnTo>
                <a:lnTo>
                  <a:pt x="1696903" y="1693401"/>
                </a:lnTo>
                <a:lnTo>
                  <a:pt x="0" y="169340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2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178131" y="2140657"/>
            <a:ext cx="11348002" cy="13854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691"/>
              </a:lnSpc>
            </a:pPr>
            <a:r>
              <a:rPr lang="en-US" sz="14485">
                <a:solidFill>
                  <a:srgbClr val="FFFFFF"/>
                </a:solidFill>
                <a:latin typeface="RQND Pro"/>
              </a:rPr>
              <a:t>OBJETIVO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178131" y="4484917"/>
            <a:ext cx="7562492" cy="33410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797"/>
              </a:lnSpc>
            </a:pPr>
            <a:r>
              <a:rPr lang="en-US" sz="2712">
                <a:solidFill>
                  <a:srgbClr val="FFFFFF"/>
                </a:solidFill>
                <a:latin typeface="Poppins"/>
              </a:rPr>
              <a:t>Desarrollar un programa de cifrado César en C# utilizando .NET Core, incluyendo implementación, documentación, pruebas unitarias y uso de sistemas de control de versiones.</a:t>
            </a:r>
          </a:p>
          <a:p>
            <a:pPr algn="just">
              <a:lnSpc>
                <a:spcPts val="3797"/>
              </a:lnSpc>
            </a:pPr>
          </a:p>
          <a:p>
            <a:pPr algn="just">
              <a:lnSpc>
                <a:spcPts val="3797"/>
              </a:lnSpc>
              <a:spcBef>
                <a:spcPct val="0"/>
              </a:spcBef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1563265" y="8757924"/>
            <a:ext cx="1229733" cy="8959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  <a:spcBef>
                <a:spcPct val="0"/>
              </a:spcBef>
            </a:pPr>
            <a:r>
              <a:rPr lang="en-US" sz="5199">
                <a:solidFill>
                  <a:srgbClr val="FFFFFF"/>
                </a:solidFill>
                <a:latin typeface="RQND Pro"/>
              </a:rPr>
              <a:t>04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384787" y="1407180"/>
            <a:ext cx="7995561" cy="4463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85"/>
              </a:lnSpc>
              <a:spcBef>
                <a:spcPct val="0"/>
              </a:spcBef>
            </a:pPr>
            <a:r>
              <a:rPr lang="en-US" sz="2632" spc="955">
                <a:solidFill>
                  <a:srgbClr val="FFFFFF"/>
                </a:solidFill>
                <a:latin typeface="RQND Pro Medium"/>
              </a:rPr>
              <a:t>CIFRADO Y DESCIFRADO CÉSAR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666" r="0" b="-1666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651117" y="1111981"/>
            <a:ext cx="10737703" cy="8063039"/>
          </a:xfrm>
          <a:custGeom>
            <a:avLst/>
            <a:gdLst/>
            <a:ahLst/>
            <a:cxnLst/>
            <a:rect r="r" b="b" t="t" l="l"/>
            <a:pathLst>
              <a:path h="8063039" w="10737703">
                <a:moveTo>
                  <a:pt x="0" y="0"/>
                </a:moveTo>
                <a:lnTo>
                  <a:pt x="10737703" y="0"/>
                </a:lnTo>
                <a:lnTo>
                  <a:pt x="10737703" y="8063038"/>
                </a:lnTo>
                <a:lnTo>
                  <a:pt x="0" y="80630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12899" y="799660"/>
            <a:ext cx="4123310" cy="4114800"/>
          </a:xfrm>
          <a:custGeom>
            <a:avLst/>
            <a:gdLst/>
            <a:ahLst/>
            <a:cxnLst/>
            <a:rect r="r" b="b" t="t" l="l"/>
            <a:pathLst>
              <a:path h="4114800" w="4123310">
                <a:moveTo>
                  <a:pt x="0" y="0"/>
                </a:moveTo>
                <a:lnTo>
                  <a:pt x="4123310" y="0"/>
                </a:lnTo>
                <a:lnTo>
                  <a:pt x="412331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01638" y="1217561"/>
            <a:ext cx="4958334" cy="8229600"/>
          </a:xfrm>
          <a:custGeom>
            <a:avLst/>
            <a:gdLst/>
            <a:ahLst/>
            <a:cxnLst/>
            <a:rect r="r" b="b" t="t" l="l"/>
            <a:pathLst>
              <a:path h="8229600" w="4958334">
                <a:moveTo>
                  <a:pt x="0" y="0"/>
                </a:moveTo>
                <a:lnTo>
                  <a:pt x="4958334" y="0"/>
                </a:lnTo>
                <a:lnTo>
                  <a:pt x="495833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6839761" y="3504760"/>
            <a:ext cx="8935562" cy="10857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43"/>
              </a:lnSpc>
            </a:pPr>
            <a:r>
              <a:rPr lang="en-US" sz="11405">
                <a:solidFill>
                  <a:srgbClr val="FFFFFF"/>
                </a:solidFill>
                <a:latin typeface="RQND Pro"/>
              </a:rPr>
              <a:t>EJEMPLO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712497" y="1895079"/>
            <a:ext cx="7524055" cy="4323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67"/>
              </a:lnSpc>
              <a:spcBef>
                <a:spcPct val="0"/>
              </a:spcBef>
            </a:pPr>
            <a:r>
              <a:rPr lang="en-US" sz="2477" spc="899">
                <a:solidFill>
                  <a:srgbClr val="FFFFFF"/>
                </a:solidFill>
                <a:latin typeface="RQND Pro Medium"/>
              </a:rPr>
              <a:t>CIFRADO CESAR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6388820" y="8757924"/>
            <a:ext cx="1229733" cy="8959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  <a:spcBef>
                <a:spcPct val="0"/>
              </a:spcBef>
            </a:pPr>
            <a:r>
              <a:rPr lang="en-US" sz="5199">
                <a:solidFill>
                  <a:srgbClr val="FFFFFF"/>
                </a:solidFill>
                <a:latin typeface="RQND Pro"/>
              </a:rPr>
              <a:t>03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921834" y="5019675"/>
            <a:ext cx="6771416" cy="1467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07"/>
              </a:lnSpc>
              <a:spcBef>
                <a:spcPct val="0"/>
              </a:spcBef>
            </a:pPr>
            <a:r>
              <a:rPr lang="en-US" sz="4077">
                <a:solidFill>
                  <a:srgbClr val="FFFFFF"/>
                </a:solidFill>
                <a:latin typeface="Poppins"/>
              </a:rPr>
              <a:t>Proceso de Cifrado y Descifrado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666" r="0" b="-1666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950667" y="-289062"/>
            <a:ext cx="10753446" cy="10753446"/>
          </a:xfrm>
          <a:custGeom>
            <a:avLst/>
            <a:gdLst/>
            <a:ahLst/>
            <a:cxnLst/>
            <a:rect r="r" b="b" t="t" l="l"/>
            <a:pathLst>
              <a:path h="10753446" w="10753446">
                <a:moveTo>
                  <a:pt x="0" y="0"/>
                </a:moveTo>
                <a:lnTo>
                  <a:pt x="10753446" y="0"/>
                </a:lnTo>
                <a:lnTo>
                  <a:pt x="10753446" y="10753446"/>
                </a:lnTo>
                <a:lnTo>
                  <a:pt x="0" y="1075344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4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827356" y="5741512"/>
            <a:ext cx="4123310" cy="4114800"/>
          </a:xfrm>
          <a:custGeom>
            <a:avLst/>
            <a:gdLst/>
            <a:ahLst/>
            <a:cxnLst/>
            <a:rect r="r" b="b" t="t" l="l"/>
            <a:pathLst>
              <a:path h="4114800" w="4123310">
                <a:moveTo>
                  <a:pt x="0" y="0"/>
                </a:moveTo>
                <a:lnTo>
                  <a:pt x="4123311" y="0"/>
                </a:lnTo>
                <a:lnTo>
                  <a:pt x="412331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1061221" y="6329720"/>
            <a:ext cx="3096974" cy="5857161"/>
          </a:xfrm>
          <a:custGeom>
            <a:avLst/>
            <a:gdLst/>
            <a:ahLst/>
            <a:cxnLst/>
            <a:rect r="r" b="b" t="t" l="l"/>
            <a:pathLst>
              <a:path h="5857161" w="3096974">
                <a:moveTo>
                  <a:pt x="0" y="0"/>
                </a:moveTo>
                <a:lnTo>
                  <a:pt x="3096974" y="0"/>
                </a:lnTo>
                <a:lnTo>
                  <a:pt x="3096974" y="5857160"/>
                </a:lnTo>
                <a:lnTo>
                  <a:pt x="0" y="585716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798853" y="1512274"/>
            <a:ext cx="7345147" cy="70052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652"/>
              </a:lnSpc>
              <a:spcBef>
                <a:spcPct val="0"/>
              </a:spcBef>
            </a:pPr>
            <a:r>
              <a:rPr lang="en-US" sz="13323">
                <a:solidFill>
                  <a:srgbClr val="FFFFFF"/>
                </a:solidFill>
                <a:latin typeface="RQND Pro"/>
              </a:rPr>
              <a:t>TEXTO ORIGINAL Y CLAVE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381972" y="1281282"/>
            <a:ext cx="7524055" cy="4323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67"/>
              </a:lnSpc>
              <a:spcBef>
                <a:spcPct val="0"/>
              </a:spcBef>
            </a:pPr>
            <a:r>
              <a:rPr lang="en-US" sz="2477" spc="899">
                <a:solidFill>
                  <a:srgbClr val="FFFFFF"/>
                </a:solidFill>
                <a:latin typeface="RQND Pro Medium"/>
              </a:rPr>
              <a:t>CIFRADO CESAR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600858" y="2860241"/>
            <a:ext cx="1696903" cy="1693401"/>
          </a:xfrm>
          <a:custGeom>
            <a:avLst/>
            <a:gdLst/>
            <a:ahLst/>
            <a:cxnLst/>
            <a:rect r="r" b="b" t="t" l="l"/>
            <a:pathLst>
              <a:path h="1693401" w="1696903">
                <a:moveTo>
                  <a:pt x="0" y="0"/>
                </a:moveTo>
                <a:lnTo>
                  <a:pt x="1696903" y="0"/>
                </a:lnTo>
                <a:lnTo>
                  <a:pt x="1696903" y="1693401"/>
                </a:lnTo>
                <a:lnTo>
                  <a:pt x="0" y="169340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2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011025" y="3592642"/>
            <a:ext cx="7248275" cy="34088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27"/>
              </a:lnSpc>
            </a:pPr>
            <a:r>
              <a:rPr lang="en-US" sz="3877">
                <a:solidFill>
                  <a:srgbClr val="FFFFFF"/>
                </a:solidFill>
                <a:latin typeface="Poppins Bold"/>
              </a:rPr>
              <a:t>Mensaje original:</a:t>
            </a:r>
          </a:p>
          <a:p>
            <a:pPr algn="l" marL="837050" indent="-418525" lvl="1">
              <a:lnSpc>
                <a:spcPts val="5427"/>
              </a:lnSpc>
              <a:buFont typeface="Arial"/>
              <a:buChar char="•"/>
            </a:pPr>
            <a:r>
              <a:rPr lang="en-US" sz="3877">
                <a:solidFill>
                  <a:srgbClr val="FFFFFF"/>
                </a:solidFill>
                <a:latin typeface="Poppins"/>
              </a:rPr>
              <a:t>HOLA MUNDO</a:t>
            </a:r>
          </a:p>
          <a:p>
            <a:pPr algn="l">
              <a:lnSpc>
                <a:spcPts val="5427"/>
              </a:lnSpc>
            </a:pPr>
          </a:p>
          <a:p>
            <a:pPr algn="l">
              <a:lnSpc>
                <a:spcPts val="5427"/>
              </a:lnSpc>
            </a:pPr>
            <a:r>
              <a:rPr lang="en-US" sz="3877">
                <a:solidFill>
                  <a:srgbClr val="FFFFFF"/>
                </a:solidFill>
                <a:latin typeface="Poppins Bold"/>
              </a:rPr>
              <a:t>Clave de desplazamiento:</a:t>
            </a:r>
          </a:p>
          <a:p>
            <a:pPr algn="l" marL="793871" indent="-396936" lvl="1">
              <a:lnSpc>
                <a:spcPts val="5147"/>
              </a:lnSpc>
              <a:buFont typeface="Arial"/>
              <a:buChar char="•"/>
            </a:pPr>
            <a:r>
              <a:rPr lang="en-US" sz="3677">
                <a:solidFill>
                  <a:srgbClr val="FFFFFF"/>
                </a:solidFill>
                <a:latin typeface="Poppins"/>
              </a:rPr>
              <a:t>3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6388820" y="8757924"/>
            <a:ext cx="1229733" cy="8959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  <a:spcBef>
                <a:spcPct val="0"/>
              </a:spcBef>
            </a:pPr>
            <a:r>
              <a:rPr lang="en-US" sz="5199">
                <a:solidFill>
                  <a:srgbClr val="FFFFFF"/>
                </a:solidFill>
                <a:latin typeface="RQND Pro"/>
              </a:rPr>
              <a:t>02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666" r="0" b="-1666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505577" y="457039"/>
            <a:ext cx="6697379" cy="9372922"/>
          </a:xfrm>
          <a:custGeom>
            <a:avLst/>
            <a:gdLst/>
            <a:ahLst/>
            <a:cxnLst/>
            <a:rect r="r" b="b" t="t" l="l"/>
            <a:pathLst>
              <a:path h="9372922" w="6697379">
                <a:moveTo>
                  <a:pt x="0" y="0"/>
                </a:moveTo>
                <a:lnTo>
                  <a:pt x="6697380" y="0"/>
                </a:lnTo>
                <a:lnTo>
                  <a:pt x="6697380" y="9372922"/>
                </a:lnTo>
                <a:lnTo>
                  <a:pt x="0" y="937292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394786" y="1710214"/>
            <a:ext cx="4918963" cy="6866572"/>
          </a:xfrm>
          <a:custGeom>
            <a:avLst/>
            <a:gdLst/>
            <a:ahLst/>
            <a:cxnLst/>
            <a:rect r="r" b="b" t="t" l="l"/>
            <a:pathLst>
              <a:path h="6866572" w="4918963">
                <a:moveTo>
                  <a:pt x="0" y="0"/>
                </a:moveTo>
                <a:lnTo>
                  <a:pt x="4918962" y="0"/>
                </a:lnTo>
                <a:lnTo>
                  <a:pt x="4918962" y="6866572"/>
                </a:lnTo>
                <a:lnTo>
                  <a:pt x="0" y="686657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2001830"/>
            <a:ext cx="8523382" cy="46431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52"/>
              </a:lnSpc>
              <a:spcBef>
                <a:spcPct val="0"/>
              </a:spcBef>
            </a:pPr>
            <a:r>
              <a:rPr lang="en-US" sz="13323">
                <a:solidFill>
                  <a:srgbClr val="FFFFFF"/>
                </a:solidFill>
                <a:latin typeface="RQND Pro"/>
              </a:rPr>
              <a:t>PROCESO DE CIFRADO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974471"/>
            <a:ext cx="7524055" cy="4323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67"/>
              </a:lnSpc>
              <a:spcBef>
                <a:spcPct val="0"/>
              </a:spcBef>
            </a:pPr>
            <a:r>
              <a:rPr lang="en-US" sz="2477" spc="899">
                <a:solidFill>
                  <a:srgbClr val="FFFFFF"/>
                </a:solidFill>
                <a:latin typeface="RQND Pro Medium"/>
              </a:rPr>
              <a:t>CIFRADO CESAR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657695" y="8757924"/>
            <a:ext cx="1229733" cy="8959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  <a:spcBef>
                <a:spcPct val="0"/>
              </a:spcBef>
            </a:pPr>
            <a:r>
              <a:rPr lang="en-US" sz="5199">
                <a:solidFill>
                  <a:srgbClr val="FFFFFF"/>
                </a:solidFill>
                <a:latin typeface="RQND Pro"/>
              </a:rPr>
              <a:t>07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666" r="0" b="-1666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505577" y="457039"/>
            <a:ext cx="6697379" cy="9372922"/>
          </a:xfrm>
          <a:custGeom>
            <a:avLst/>
            <a:gdLst/>
            <a:ahLst/>
            <a:cxnLst/>
            <a:rect r="r" b="b" t="t" l="l"/>
            <a:pathLst>
              <a:path h="9372922" w="6697379">
                <a:moveTo>
                  <a:pt x="0" y="0"/>
                </a:moveTo>
                <a:lnTo>
                  <a:pt x="6697380" y="0"/>
                </a:lnTo>
                <a:lnTo>
                  <a:pt x="6697380" y="9372922"/>
                </a:lnTo>
                <a:lnTo>
                  <a:pt x="0" y="937292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394786" y="1710214"/>
            <a:ext cx="4918963" cy="6866572"/>
          </a:xfrm>
          <a:custGeom>
            <a:avLst/>
            <a:gdLst/>
            <a:ahLst/>
            <a:cxnLst/>
            <a:rect r="r" b="b" t="t" l="l"/>
            <a:pathLst>
              <a:path h="6866572" w="4918963">
                <a:moveTo>
                  <a:pt x="0" y="0"/>
                </a:moveTo>
                <a:lnTo>
                  <a:pt x="4918962" y="0"/>
                </a:lnTo>
                <a:lnTo>
                  <a:pt x="4918962" y="6866572"/>
                </a:lnTo>
                <a:lnTo>
                  <a:pt x="0" y="686657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974471"/>
            <a:ext cx="7524055" cy="4323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67"/>
              </a:lnSpc>
              <a:spcBef>
                <a:spcPct val="0"/>
              </a:spcBef>
            </a:pPr>
            <a:r>
              <a:rPr lang="en-US" sz="2477" spc="899">
                <a:solidFill>
                  <a:srgbClr val="FFFFFF"/>
                </a:solidFill>
                <a:latin typeface="RQND Pro Medium"/>
              </a:rPr>
              <a:t>CIFRADO CESAR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657695" y="8757924"/>
            <a:ext cx="1229733" cy="8959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  <a:spcBef>
                <a:spcPct val="0"/>
              </a:spcBef>
            </a:pPr>
            <a:r>
              <a:rPr lang="en-US" sz="5199">
                <a:solidFill>
                  <a:srgbClr val="FFFFFF"/>
                </a:solidFill>
                <a:latin typeface="RQND Pro"/>
              </a:rPr>
              <a:t>07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81961" y="2474665"/>
            <a:ext cx="2760946" cy="61021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50692" indent="-375346" lvl="1">
              <a:lnSpc>
                <a:spcPts val="4867"/>
              </a:lnSpc>
              <a:buFont typeface="Arial"/>
              <a:buChar char="•"/>
            </a:pPr>
            <a:r>
              <a:rPr lang="en-US" sz="3477">
                <a:solidFill>
                  <a:srgbClr val="FFFFFF"/>
                </a:solidFill>
                <a:latin typeface="Poppins"/>
              </a:rPr>
              <a:t>H -&gt; K</a:t>
            </a:r>
          </a:p>
          <a:p>
            <a:pPr algn="l" marL="750692" indent="-375346" lvl="1">
              <a:lnSpc>
                <a:spcPts val="4867"/>
              </a:lnSpc>
              <a:buFont typeface="Arial"/>
              <a:buChar char="•"/>
            </a:pPr>
            <a:r>
              <a:rPr lang="en-US" sz="3477">
                <a:solidFill>
                  <a:srgbClr val="FFFFFF"/>
                </a:solidFill>
                <a:latin typeface="Poppins"/>
              </a:rPr>
              <a:t>O -&gt; R</a:t>
            </a:r>
          </a:p>
          <a:p>
            <a:pPr algn="l" marL="750692" indent="-375346" lvl="1">
              <a:lnSpc>
                <a:spcPts val="4867"/>
              </a:lnSpc>
              <a:buFont typeface="Arial"/>
              <a:buChar char="•"/>
            </a:pPr>
            <a:r>
              <a:rPr lang="en-US" sz="3477">
                <a:solidFill>
                  <a:srgbClr val="FFFFFF"/>
                </a:solidFill>
                <a:latin typeface="Poppins"/>
              </a:rPr>
              <a:t>L -&gt; O</a:t>
            </a:r>
          </a:p>
          <a:p>
            <a:pPr algn="l" marL="750692" indent="-375346" lvl="1">
              <a:lnSpc>
                <a:spcPts val="4867"/>
              </a:lnSpc>
              <a:buFont typeface="Arial"/>
              <a:buChar char="•"/>
            </a:pPr>
            <a:r>
              <a:rPr lang="en-US" sz="3477">
                <a:solidFill>
                  <a:srgbClr val="FFFFFF"/>
                </a:solidFill>
                <a:latin typeface="Poppins"/>
              </a:rPr>
              <a:t>A -&gt; D</a:t>
            </a:r>
          </a:p>
          <a:p>
            <a:pPr algn="l" marL="750692" indent="-375346" lvl="1">
              <a:lnSpc>
                <a:spcPts val="4867"/>
              </a:lnSpc>
              <a:buFont typeface="Arial"/>
              <a:buChar char="•"/>
            </a:pPr>
            <a:r>
              <a:rPr lang="en-US" sz="3477">
                <a:solidFill>
                  <a:srgbClr val="FFFFFF"/>
                </a:solidFill>
                <a:latin typeface="Poppins"/>
              </a:rPr>
              <a:t>M -&gt; P</a:t>
            </a:r>
          </a:p>
          <a:p>
            <a:pPr algn="l" marL="750692" indent="-375346" lvl="1">
              <a:lnSpc>
                <a:spcPts val="4867"/>
              </a:lnSpc>
              <a:buFont typeface="Arial"/>
              <a:buChar char="•"/>
            </a:pPr>
            <a:r>
              <a:rPr lang="en-US" sz="3477">
                <a:solidFill>
                  <a:srgbClr val="FFFFFF"/>
                </a:solidFill>
                <a:latin typeface="Poppins"/>
              </a:rPr>
              <a:t>U -&gt; X</a:t>
            </a:r>
          </a:p>
          <a:p>
            <a:pPr algn="l" marL="750692" indent="-375346" lvl="1">
              <a:lnSpc>
                <a:spcPts val="4867"/>
              </a:lnSpc>
              <a:buFont typeface="Arial"/>
              <a:buChar char="•"/>
            </a:pPr>
            <a:r>
              <a:rPr lang="en-US" sz="3477">
                <a:solidFill>
                  <a:srgbClr val="FFFFFF"/>
                </a:solidFill>
                <a:latin typeface="Poppins"/>
              </a:rPr>
              <a:t>N -&gt; Q</a:t>
            </a:r>
          </a:p>
          <a:p>
            <a:pPr algn="l" marL="750692" indent="-375346" lvl="1">
              <a:lnSpc>
                <a:spcPts val="4867"/>
              </a:lnSpc>
              <a:buFont typeface="Arial"/>
              <a:buChar char="•"/>
            </a:pPr>
            <a:r>
              <a:rPr lang="en-US" sz="3477">
                <a:solidFill>
                  <a:srgbClr val="FFFFFF"/>
                </a:solidFill>
                <a:latin typeface="Poppins"/>
              </a:rPr>
              <a:t>D -&gt; G</a:t>
            </a:r>
          </a:p>
          <a:p>
            <a:pPr algn="l" marL="750692" indent="-375346" lvl="1">
              <a:lnSpc>
                <a:spcPts val="4867"/>
              </a:lnSpc>
              <a:buFont typeface="Arial"/>
              <a:buChar char="•"/>
            </a:pPr>
            <a:r>
              <a:rPr lang="en-US" sz="3477">
                <a:solidFill>
                  <a:srgbClr val="FFFFFF"/>
                </a:solidFill>
                <a:latin typeface="Poppins"/>
              </a:rPr>
              <a:t>O -&gt; R</a:t>
            </a:r>
          </a:p>
          <a:p>
            <a:pPr algn="l">
              <a:lnSpc>
                <a:spcPts val="4867"/>
              </a:lnSpc>
              <a:spcBef>
                <a:spcPct val="0"/>
              </a:spcBef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6025284" y="3182930"/>
            <a:ext cx="5488518" cy="30992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87"/>
              </a:lnSpc>
            </a:pPr>
            <a:r>
              <a:rPr lang="en-US" sz="4348">
                <a:solidFill>
                  <a:srgbClr val="FFFFFF"/>
                </a:solidFill>
                <a:latin typeface="Poppins Bold"/>
              </a:rPr>
              <a:t>Mensaje Cifrado</a:t>
            </a:r>
          </a:p>
          <a:p>
            <a:pPr algn="l">
              <a:lnSpc>
                <a:spcPts val="6087"/>
              </a:lnSpc>
            </a:pPr>
          </a:p>
          <a:p>
            <a:pPr algn="l">
              <a:lnSpc>
                <a:spcPts val="6087"/>
              </a:lnSpc>
            </a:pPr>
            <a:r>
              <a:rPr lang="en-US" sz="4348">
                <a:solidFill>
                  <a:srgbClr val="FFFFFF"/>
                </a:solidFill>
                <a:latin typeface="Poppins Italics"/>
              </a:rPr>
              <a:t>Texto Cifrado:</a:t>
            </a:r>
          </a:p>
          <a:p>
            <a:pPr algn="l" marL="938754" indent="-469377" lvl="1">
              <a:lnSpc>
                <a:spcPts val="6087"/>
              </a:lnSpc>
              <a:spcBef>
                <a:spcPct val="0"/>
              </a:spcBef>
              <a:buFont typeface="Arial"/>
              <a:buChar char="•"/>
            </a:pPr>
            <a:r>
              <a:rPr lang="en-US" sz="4348">
                <a:solidFill>
                  <a:srgbClr val="FFFFFF"/>
                </a:solidFill>
                <a:latin typeface="Poppins"/>
              </a:rPr>
              <a:t>KROD PXQGR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5033508" y="2140064"/>
            <a:ext cx="7089929" cy="5323892"/>
          </a:xfrm>
          <a:custGeom>
            <a:avLst/>
            <a:gdLst/>
            <a:ahLst/>
            <a:cxnLst/>
            <a:rect r="r" b="b" t="t" l="l"/>
            <a:pathLst>
              <a:path h="5323892" w="7089929">
                <a:moveTo>
                  <a:pt x="0" y="0"/>
                </a:moveTo>
                <a:lnTo>
                  <a:pt x="7089928" y="0"/>
                </a:lnTo>
                <a:lnTo>
                  <a:pt x="7089928" y="5323892"/>
                </a:lnTo>
                <a:lnTo>
                  <a:pt x="0" y="532389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666" r="0" b="-1666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25907" y="2894043"/>
            <a:ext cx="6554005" cy="5696027"/>
          </a:xfrm>
          <a:custGeom>
            <a:avLst/>
            <a:gdLst/>
            <a:ahLst/>
            <a:cxnLst/>
            <a:rect r="r" b="b" t="t" l="l"/>
            <a:pathLst>
              <a:path h="5696027" w="6554005">
                <a:moveTo>
                  <a:pt x="0" y="0"/>
                </a:moveTo>
                <a:lnTo>
                  <a:pt x="6554005" y="0"/>
                </a:lnTo>
                <a:lnTo>
                  <a:pt x="6554005" y="5696027"/>
                </a:lnTo>
                <a:lnTo>
                  <a:pt x="0" y="569602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492495" y="1471453"/>
            <a:ext cx="3679642" cy="3672047"/>
          </a:xfrm>
          <a:custGeom>
            <a:avLst/>
            <a:gdLst/>
            <a:ahLst/>
            <a:cxnLst/>
            <a:rect r="r" b="b" t="t" l="l"/>
            <a:pathLst>
              <a:path h="3672047" w="3679642">
                <a:moveTo>
                  <a:pt x="0" y="0"/>
                </a:moveTo>
                <a:lnTo>
                  <a:pt x="3679642" y="0"/>
                </a:lnTo>
                <a:lnTo>
                  <a:pt x="3679642" y="3672047"/>
                </a:lnTo>
                <a:lnTo>
                  <a:pt x="0" y="367204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6388820" y="8757924"/>
            <a:ext cx="1229733" cy="8959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  <a:spcBef>
                <a:spcPct val="0"/>
              </a:spcBef>
            </a:pPr>
            <a:r>
              <a:rPr lang="en-US" sz="5199">
                <a:solidFill>
                  <a:srgbClr val="FFFFFF"/>
                </a:solidFill>
                <a:latin typeface="RQND Pro"/>
              </a:rPr>
              <a:t>08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601084" y="4489916"/>
            <a:ext cx="8935562" cy="19548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43"/>
              </a:lnSpc>
            </a:pPr>
            <a:r>
              <a:rPr lang="en-US" sz="11405">
                <a:solidFill>
                  <a:srgbClr val="FFFFFF"/>
                </a:solidFill>
                <a:latin typeface="RQND Pro"/>
              </a:rPr>
              <a:t>PROCESO DE DESCIFRADO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601084" y="2461661"/>
            <a:ext cx="7524055" cy="4323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67"/>
              </a:lnSpc>
              <a:spcBef>
                <a:spcPct val="0"/>
              </a:spcBef>
            </a:pPr>
            <a:r>
              <a:rPr lang="en-US" sz="2477" spc="899">
                <a:solidFill>
                  <a:srgbClr val="FFFFFF"/>
                </a:solidFill>
                <a:latin typeface="RQND Pro Medium"/>
              </a:rPr>
              <a:t>CIFRADO CESAR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DAGH-gspvWw</dc:identifier>
  <dcterms:modified xsi:type="dcterms:W3CDTF">2011-08-01T06:04:30Z</dcterms:modified>
  <cp:revision>1</cp:revision>
  <dc:title>Proyecto final</dc:title>
</cp:coreProperties>
</file>